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</p:sldMasterIdLst>
  <p:notesMasterIdLst>
    <p:notesMasterId r:id="rId21"/>
  </p:notesMasterIdLst>
  <p:sldIdLst>
    <p:sldId id="441" r:id="rId6"/>
    <p:sldId id="422" r:id="rId7"/>
    <p:sldId id="446" r:id="rId8"/>
    <p:sldId id="450" r:id="rId9"/>
    <p:sldId id="451" r:id="rId10"/>
    <p:sldId id="452" r:id="rId11"/>
    <p:sldId id="453" r:id="rId12"/>
    <p:sldId id="448" r:id="rId13"/>
    <p:sldId id="447" r:id="rId14"/>
    <p:sldId id="445" r:id="rId15"/>
    <p:sldId id="426" r:id="rId16"/>
    <p:sldId id="433" r:id="rId17"/>
    <p:sldId id="456" r:id="rId18"/>
    <p:sldId id="439" r:id="rId19"/>
    <p:sldId id="395" r:id="rId20"/>
  </p:sldIdLst>
  <p:sldSz cx="9144000" cy="6858000" type="screen4x3"/>
  <p:notesSz cx="6797675" cy="9926638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Voloshin" initials="VV" lastIdx="1" clrIdx="0">
    <p:extLst>
      <p:ext uri="{19B8F6BF-5375-455C-9EA6-DF929625EA0E}">
        <p15:presenceInfo xmlns:p15="http://schemas.microsoft.com/office/powerpoint/2012/main" userId="S-1-5-21-1023191730-727829927-3985050192-3237" providerId="AD"/>
      </p:ext>
    </p:extLst>
  </p:cmAuthor>
  <p:cmAuthor id="2" name="Evgeniya Krasavina" initials="EK" lastIdx="1" clrIdx="1">
    <p:extLst>
      <p:ext uri="{19B8F6BF-5375-455C-9EA6-DF929625EA0E}">
        <p15:presenceInfo xmlns:p15="http://schemas.microsoft.com/office/powerpoint/2012/main" userId="S-1-5-21-1023191730-727829927-3985050192-22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117"/>
    <a:srgbClr val="CC171E"/>
    <a:srgbClr val="CB5D44"/>
    <a:srgbClr val="CC5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6076" autoAdjust="0"/>
  </p:normalViewPr>
  <p:slideViewPr>
    <p:cSldViewPr snapToGrid="0">
      <p:cViewPr varScale="1">
        <p:scale>
          <a:sx n="100" d="100"/>
          <a:sy n="100" d="100"/>
        </p:scale>
        <p:origin x="7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598C7-BB8C-4127-87EE-C55874B3D6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06B3C-4CF9-4159-BA30-5BA1B2F9CA4E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21D2C03B-1E2B-4564-826F-E9F9748DC661}" type="parTrans" cxnId="{E9E11C9D-09CD-4DB0-91E1-2BC527F921BB}">
      <dgm:prSet/>
      <dgm:spPr/>
      <dgm:t>
        <a:bodyPr/>
        <a:lstStyle/>
        <a:p>
          <a:endParaRPr lang="ru-RU"/>
        </a:p>
      </dgm:t>
    </dgm:pt>
    <dgm:pt modelId="{AAC3D8A3-A9B3-4A2D-91DD-B6BA94869829}" type="sibTrans" cxnId="{E9E11C9D-09CD-4DB0-91E1-2BC527F921B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34E251D9-1C09-4DEF-BF1B-988BE9E775B0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4E6DE71F-791F-41BF-B31D-D32288851505}" type="parTrans" cxnId="{0C13DE5D-2CDD-4046-9AEB-4B053175E423}">
      <dgm:prSet/>
      <dgm:spPr/>
      <dgm:t>
        <a:bodyPr/>
        <a:lstStyle/>
        <a:p>
          <a:endParaRPr lang="ru-RU"/>
        </a:p>
      </dgm:t>
    </dgm:pt>
    <dgm:pt modelId="{3E3622B6-6DFE-4F93-8C32-9A39F9399378}" type="sibTrans" cxnId="{0C13DE5D-2CDD-4046-9AEB-4B053175E42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FB2AC680-89D7-48DD-8934-C3A8A0DCAAD7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A7258377-0495-4101-83B9-141E9E90F15C}" type="parTrans" cxnId="{329FCA3C-0DDE-4FD4-A392-C2D6ACEA4459}">
      <dgm:prSet/>
      <dgm:spPr/>
      <dgm:t>
        <a:bodyPr/>
        <a:lstStyle/>
        <a:p>
          <a:endParaRPr lang="ru-RU"/>
        </a:p>
      </dgm:t>
    </dgm:pt>
    <dgm:pt modelId="{D4294AC8-43E0-4E28-A58F-DD600343EDE3}" type="sibTrans" cxnId="{329FCA3C-0DDE-4FD4-A392-C2D6ACEA445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42637EBA-EA7E-4BA1-9CFF-C26E0432DE70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ECD7ABE-A4F7-40BE-BF6F-5840AA9CA42E}" type="parTrans" cxnId="{6514E216-B9DC-46D0-9787-7C5A01D2518D}">
      <dgm:prSet/>
      <dgm:spPr/>
      <dgm:t>
        <a:bodyPr/>
        <a:lstStyle/>
        <a:p>
          <a:endParaRPr lang="ru-RU"/>
        </a:p>
      </dgm:t>
    </dgm:pt>
    <dgm:pt modelId="{1AA7EC13-54E1-4810-A738-E21B6FC0CFF5}" type="sibTrans" cxnId="{6514E216-B9DC-46D0-9787-7C5A01D2518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3BD0EB44-F853-42EA-97E4-E97AE83B21B9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B2041B9-EE97-4FF3-BD17-7B11457D3AE4}" type="parTrans" cxnId="{A61A1CC1-BE8A-416B-9B5D-CC8E17692285}">
      <dgm:prSet/>
      <dgm:spPr/>
      <dgm:t>
        <a:bodyPr/>
        <a:lstStyle/>
        <a:p>
          <a:endParaRPr lang="ru-RU"/>
        </a:p>
      </dgm:t>
    </dgm:pt>
    <dgm:pt modelId="{F3745931-11AB-4431-9ECF-9A33AFBAAAA5}" type="sibTrans" cxnId="{A61A1CC1-BE8A-416B-9B5D-CC8E1769228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789FB46D-1A04-4F1F-B44E-599E1B7FCC26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71FC40E2-C44E-43C1-8641-A418506D4CF1}" type="parTrans" cxnId="{3E42D50D-8765-430B-AE28-FABB2C8E4063}">
      <dgm:prSet/>
      <dgm:spPr/>
      <dgm:t>
        <a:bodyPr/>
        <a:lstStyle/>
        <a:p>
          <a:endParaRPr lang="ru-RU"/>
        </a:p>
      </dgm:t>
    </dgm:pt>
    <dgm:pt modelId="{FE690B3F-C338-4FD8-9288-C0C0514E0B67}" type="sibTrans" cxnId="{3E42D50D-8765-430B-AE28-FABB2C8E406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3E7F5ACD-EECF-4360-AE20-84BC6A013E4B}">
      <dgm:prSet phldrT="[Текст]"/>
      <dgm:spPr>
        <a:noFill/>
      </dgm:spPr>
      <dgm:t>
        <a:bodyPr/>
        <a:lstStyle/>
        <a:p>
          <a:r>
            <a:rPr lang="en-US" b="1" dirty="0" err="1" smtClean="0"/>
            <a:t>MaxPatrol</a:t>
          </a:r>
          <a:endParaRPr lang="ru-RU" b="1" dirty="0" smtClean="0"/>
        </a:p>
        <a:p>
          <a:r>
            <a:rPr lang="en-US" b="1" dirty="0" smtClean="0"/>
            <a:t>X</a:t>
          </a:r>
          <a:endParaRPr lang="ru-RU" b="1" dirty="0"/>
        </a:p>
      </dgm:t>
    </dgm:pt>
    <dgm:pt modelId="{48E0D167-EACA-4C22-BC15-C18536F196A8}" type="sibTrans" cxnId="{0D14ABDB-1A8D-4095-B24E-0735C1BB4EC5}">
      <dgm:prSet/>
      <dgm:spPr/>
      <dgm:t>
        <a:bodyPr/>
        <a:lstStyle/>
        <a:p>
          <a:endParaRPr lang="ru-RU"/>
        </a:p>
      </dgm:t>
    </dgm:pt>
    <dgm:pt modelId="{6A93071B-9ACF-4C17-83B9-E9E2ED6DD7D1}" type="parTrans" cxnId="{0D14ABDB-1A8D-4095-B24E-0735C1BB4EC5}">
      <dgm:prSet/>
      <dgm:spPr/>
      <dgm:t>
        <a:bodyPr/>
        <a:lstStyle/>
        <a:p>
          <a:endParaRPr lang="ru-RU"/>
        </a:p>
      </dgm:t>
    </dgm:pt>
    <dgm:pt modelId="{2A9662A2-E304-4E58-8C4E-D99B3FD95E82}" type="pres">
      <dgm:prSet presAssocID="{7A5598C7-BB8C-4127-87EE-C55874B3D6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59058-ACC6-4730-B56C-9437FD13486C}" type="pres">
      <dgm:prSet presAssocID="{3E7F5ACD-EECF-4360-AE20-84BC6A013E4B}" presName="centerShape" presStyleLbl="node0" presStyleIdx="0" presStyleCnt="1"/>
      <dgm:spPr/>
      <dgm:t>
        <a:bodyPr/>
        <a:lstStyle/>
        <a:p>
          <a:endParaRPr lang="ru-RU"/>
        </a:p>
      </dgm:t>
    </dgm:pt>
    <dgm:pt modelId="{58248A95-74A0-4DF5-9651-F08629686F6A}" type="pres">
      <dgm:prSet presAssocID="{3AF06B3C-4CF9-4159-BA30-5BA1B2F9CA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5676F-66E0-4B71-ADE5-044C3E0A30AC}" type="pres">
      <dgm:prSet presAssocID="{3AF06B3C-4CF9-4159-BA30-5BA1B2F9CA4E}" presName="dummy" presStyleCnt="0"/>
      <dgm:spPr/>
    </dgm:pt>
    <dgm:pt modelId="{0F8906FF-48B8-4D57-875F-CB19E0107C2A}" type="pres">
      <dgm:prSet presAssocID="{AAC3D8A3-A9B3-4A2D-91DD-B6BA9486982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E5CB0D3-9AD4-43E9-AE7B-4F42FB0CC0F6}" type="pres">
      <dgm:prSet presAssocID="{34E251D9-1C09-4DEF-BF1B-988BE9E775B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A848C-5565-4498-840D-06C0697CACF1}" type="pres">
      <dgm:prSet presAssocID="{34E251D9-1C09-4DEF-BF1B-988BE9E775B0}" presName="dummy" presStyleCnt="0"/>
      <dgm:spPr/>
    </dgm:pt>
    <dgm:pt modelId="{181A58CF-D995-4292-8A48-29F250BC1DBE}" type="pres">
      <dgm:prSet presAssocID="{3E3622B6-6DFE-4F93-8C32-9A39F939937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B4AFE8B-3AE1-4B33-BC2C-E565C92F08FF}" type="pres">
      <dgm:prSet presAssocID="{3BD0EB44-F853-42EA-97E4-E97AE83B21B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7F34D-80CB-47E1-81B8-1461F5C891A9}" type="pres">
      <dgm:prSet presAssocID="{3BD0EB44-F853-42EA-97E4-E97AE83B21B9}" presName="dummy" presStyleCnt="0"/>
      <dgm:spPr/>
    </dgm:pt>
    <dgm:pt modelId="{D720E213-B7F4-4AC1-AAE0-D5F81BBC4127}" type="pres">
      <dgm:prSet presAssocID="{F3745931-11AB-4431-9ECF-9A33AFBAAAA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245C7EB-AD5B-4E47-B0C7-6978C9F5BBED}" type="pres">
      <dgm:prSet presAssocID="{FB2AC680-89D7-48DD-8934-C3A8A0DCAAD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01531-AD94-43F0-9440-18C676BDC222}" type="pres">
      <dgm:prSet presAssocID="{FB2AC680-89D7-48DD-8934-C3A8A0DCAAD7}" presName="dummy" presStyleCnt="0"/>
      <dgm:spPr/>
    </dgm:pt>
    <dgm:pt modelId="{E4CE0C87-5032-48E3-A73F-A238825F01DF}" type="pres">
      <dgm:prSet presAssocID="{D4294AC8-43E0-4E28-A58F-DD600343EDE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4FD446A-C23E-4153-93E8-EBB5A1155174}" type="pres">
      <dgm:prSet presAssocID="{42637EBA-EA7E-4BA1-9CFF-C26E0432DE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D0A2E-EB49-4EA0-8074-784CDD3FFBFF}" type="pres">
      <dgm:prSet presAssocID="{42637EBA-EA7E-4BA1-9CFF-C26E0432DE70}" presName="dummy" presStyleCnt="0"/>
      <dgm:spPr/>
    </dgm:pt>
    <dgm:pt modelId="{34227630-2EC6-416E-9929-E2903BC793CD}" type="pres">
      <dgm:prSet presAssocID="{1AA7EC13-54E1-4810-A738-E21B6FC0CFF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250242A-4161-4DF6-946C-69FFD0F8E83F}" type="pres">
      <dgm:prSet presAssocID="{789FB46D-1A04-4F1F-B44E-599E1B7FCC2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F52F9-9B16-476C-BCFF-8B38F3B228BA}" type="pres">
      <dgm:prSet presAssocID="{789FB46D-1A04-4F1F-B44E-599E1B7FCC26}" presName="dummy" presStyleCnt="0"/>
      <dgm:spPr/>
    </dgm:pt>
    <dgm:pt modelId="{109DA50B-BE7E-4CFF-94EB-C80E494D334E}" type="pres">
      <dgm:prSet presAssocID="{FE690B3F-C338-4FD8-9288-C0C0514E0B67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9E11C9D-09CD-4DB0-91E1-2BC527F921BB}" srcId="{3E7F5ACD-EECF-4360-AE20-84BC6A013E4B}" destId="{3AF06B3C-4CF9-4159-BA30-5BA1B2F9CA4E}" srcOrd="0" destOrd="0" parTransId="{21D2C03B-1E2B-4564-826F-E9F9748DC661}" sibTransId="{AAC3D8A3-A9B3-4A2D-91DD-B6BA94869829}"/>
    <dgm:cxn modelId="{C0FF9EC2-2FA4-4536-8059-B02177C8F712}" type="presOf" srcId="{42637EBA-EA7E-4BA1-9CFF-C26E0432DE70}" destId="{34FD446A-C23E-4153-93E8-EBB5A1155174}" srcOrd="0" destOrd="0" presId="urn:microsoft.com/office/officeart/2005/8/layout/radial6"/>
    <dgm:cxn modelId="{0D14ABDB-1A8D-4095-B24E-0735C1BB4EC5}" srcId="{7A5598C7-BB8C-4127-87EE-C55874B3D61F}" destId="{3E7F5ACD-EECF-4360-AE20-84BC6A013E4B}" srcOrd="0" destOrd="0" parTransId="{6A93071B-9ACF-4C17-83B9-E9E2ED6DD7D1}" sibTransId="{48E0D167-EACA-4C22-BC15-C18536F196A8}"/>
    <dgm:cxn modelId="{EDA4C0A7-6ED6-4A19-9143-BE1359B18EC2}" type="presOf" srcId="{FE690B3F-C338-4FD8-9288-C0C0514E0B67}" destId="{109DA50B-BE7E-4CFF-94EB-C80E494D334E}" srcOrd="0" destOrd="0" presId="urn:microsoft.com/office/officeart/2005/8/layout/radial6"/>
    <dgm:cxn modelId="{509E4A24-F0B3-44B1-8B29-1380B890FBCC}" type="presOf" srcId="{FB2AC680-89D7-48DD-8934-C3A8A0DCAAD7}" destId="{8245C7EB-AD5B-4E47-B0C7-6978C9F5BBED}" srcOrd="0" destOrd="0" presId="urn:microsoft.com/office/officeart/2005/8/layout/radial6"/>
    <dgm:cxn modelId="{0C13DE5D-2CDD-4046-9AEB-4B053175E423}" srcId="{3E7F5ACD-EECF-4360-AE20-84BC6A013E4B}" destId="{34E251D9-1C09-4DEF-BF1B-988BE9E775B0}" srcOrd="1" destOrd="0" parTransId="{4E6DE71F-791F-41BF-B31D-D32288851505}" sibTransId="{3E3622B6-6DFE-4F93-8C32-9A39F9399378}"/>
    <dgm:cxn modelId="{A61A1CC1-BE8A-416B-9B5D-CC8E17692285}" srcId="{3E7F5ACD-EECF-4360-AE20-84BC6A013E4B}" destId="{3BD0EB44-F853-42EA-97E4-E97AE83B21B9}" srcOrd="2" destOrd="0" parTransId="{AB2041B9-EE97-4FF3-BD17-7B11457D3AE4}" sibTransId="{F3745931-11AB-4431-9ECF-9A33AFBAAAA5}"/>
    <dgm:cxn modelId="{B3D6B524-FDF3-4DAF-8E08-0F90A6088412}" type="presOf" srcId="{34E251D9-1C09-4DEF-BF1B-988BE9E775B0}" destId="{EE5CB0D3-9AD4-43E9-AE7B-4F42FB0CC0F6}" srcOrd="0" destOrd="0" presId="urn:microsoft.com/office/officeart/2005/8/layout/radial6"/>
    <dgm:cxn modelId="{E48ECEAB-9EDE-4169-B765-A8AF283EB349}" type="presOf" srcId="{3E3622B6-6DFE-4F93-8C32-9A39F9399378}" destId="{181A58CF-D995-4292-8A48-29F250BC1DBE}" srcOrd="0" destOrd="0" presId="urn:microsoft.com/office/officeart/2005/8/layout/radial6"/>
    <dgm:cxn modelId="{1C743CF0-CFD1-442B-995F-DBC93C2D2233}" type="presOf" srcId="{AAC3D8A3-A9B3-4A2D-91DD-B6BA94869829}" destId="{0F8906FF-48B8-4D57-875F-CB19E0107C2A}" srcOrd="0" destOrd="0" presId="urn:microsoft.com/office/officeart/2005/8/layout/radial6"/>
    <dgm:cxn modelId="{A29B19B0-050A-4043-9687-1B561555D7F5}" type="presOf" srcId="{1AA7EC13-54E1-4810-A738-E21B6FC0CFF5}" destId="{34227630-2EC6-416E-9929-E2903BC793CD}" srcOrd="0" destOrd="0" presId="urn:microsoft.com/office/officeart/2005/8/layout/radial6"/>
    <dgm:cxn modelId="{6514E216-B9DC-46D0-9787-7C5A01D2518D}" srcId="{3E7F5ACD-EECF-4360-AE20-84BC6A013E4B}" destId="{42637EBA-EA7E-4BA1-9CFF-C26E0432DE70}" srcOrd="4" destOrd="0" parTransId="{AECD7ABE-A4F7-40BE-BF6F-5840AA9CA42E}" sibTransId="{1AA7EC13-54E1-4810-A738-E21B6FC0CFF5}"/>
    <dgm:cxn modelId="{F9D8A7CB-9ACF-4E06-A477-EF76EBF74383}" type="presOf" srcId="{789FB46D-1A04-4F1F-B44E-599E1B7FCC26}" destId="{C250242A-4161-4DF6-946C-69FFD0F8E83F}" srcOrd="0" destOrd="0" presId="urn:microsoft.com/office/officeart/2005/8/layout/radial6"/>
    <dgm:cxn modelId="{C5E86BD9-A967-43A4-8A28-5F576AE00B59}" type="presOf" srcId="{7A5598C7-BB8C-4127-87EE-C55874B3D61F}" destId="{2A9662A2-E304-4E58-8C4E-D99B3FD95E82}" srcOrd="0" destOrd="0" presId="urn:microsoft.com/office/officeart/2005/8/layout/radial6"/>
    <dgm:cxn modelId="{3E42D50D-8765-430B-AE28-FABB2C8E4063}" srcId="{3E7F5ACD-EECF-4360-AE20-84BC6A013E4B}" destId="{789FB46D-1A04-4F1F-B44E-599E1B7FCC26}" srcOrd="5" destOrd="0" parTransId="{71FC40E2-C44E-43C1-8641-A418506D4CF1}" sibTransId="{FE690B3F-C338-4FD8-9288-C0C0514E0B67}"/>
    <dgm:cxn modelId="{1E72C08F-B68E-497E-849A-641C3563CCB6}" type="presOf" srcId="{F3745931-11AB-4431-9ECF-9A33AFBAAAA5}" destId="{D720E213-B7F4-4AC1-AAE0-D5F81BBC4127}" srcOrd="0" destOrd="0" presId="urn:microsoft.com/office/officeart/2005/8/layout/radial6"/>
    <dgm:cxn modelId="{329FCA3C-0DDE-4FD4-A392-C2D6ACEA4459}" srcId="{3E7F5ACD-EECF-4360-AE20-84BC6A013E4B}" destId="{FB2AC680-89D7-48DD-8934-C3A8A0DCAAD7}" srcOrd="3" destOrd="0" parTransId="{A7258377-0495-4101-83B9-141E9E90F15C}" sibTransId="{D4294AC8-43E0-4E28-A58F-DD600343EDE3}"/>
    <dgm:cxn modelId="{E1F4B1AF-1132-423B-BED0-2086420969BA}" type="presOf" srcId="{3E7F5ACD-EECF-4360-AE20-84BC6A013E4B}" destId="{3AC59058-ACC6-4730-B56C-9437FD13486C}" srcOrd="0" destOrd="0" presId="urn:microsoft.com/office/officeart/2005/8/layout/radial6"/>
    <dgm:cxn modelId="{BB5852BB-D38E-438C-8A44-250C5E7FBFF2}" type="presOf" srcId="{3BD0EB44-F853-42EA-97E4-E97AE83B21B9}" destId="{DB4AFE8B-3AE1-4B33-BC2C-E565C92F08FF}" srcOrd="0" destOrd="0" presId="urn:microsoft.com/office/officeart/2005/8/layout/radial6"/>
    <dgm:cxn modelId="{2142CD8A-5C8A-4213-9826-38D2E8D40392}" type="presOf" srcId="{D4294AC8-43E0-4E28-A58F-DD600343EDE3}" destId="{E4CE0C87-5032-48E3-A73F-A238825F01DF}" srcOrd="0" destOrd="0" presId="urn:microsoft.com/office/officeart/2005/8/layout/radial6"/>
    <dgm:cxn modelId="{4BBCE669-7F6B-4F1A-A31F-F74588F56B85}" type="presOf" srcId="{3AF06B3C-4CF9-4159-BA30-5BA1B2F9CA4E}" destId="{58248A95-74A0-4DF5-9651-F08629686F6A}" srcOrd="0" destOrd="0" presId="urn:microsoft.com/office/officeart/2005/8/layout/radial6"/>
    <dgm:cxn modelId="{AC95FF78-F052-4B14-9B56-ADA72D40943B}" type="presParOf" srcId="{2A9662A2-E304-4E58-8C4E-D99B3FD95E82}" destId="{3AC59058-ACC6-4730-B56C-9437FD13486C}" srcOrd="0" destOrd="0" presId="urn:microsoft.com/office/officeart/2005/8/layout/radial6"/>
    <dgm:cxn modelId="{5BE5B1DD-C907-4088-80E6-D9C42433D78B}" type="presParOf" srcId="{2A9662A2-E304-4E58-8C4E-D99B3FD95E82}" destId="{58248A95-74A0-4DF5-9651-F08629686F6A}" srcOrd="1" destOrd="0" presId="urn:microsoft.com/office/officeart/2005/8/layout/radial6"/>
    <dgm:cxn modelId="{0BE6B7E5-E3C7-4C5D-8474-A31BD9178D89}" type="presParOf" srcId="{2A9662A2-E304-4E58-8C4E-D99B3FD95E82}" destId="{35C5676F-66E0-4B71-ADE5-044C3E0A30AC}" srcOrd="2" destOrd="0" presId="urn:microsoft.com/office/officeart/2005/8/layout/radial6"/>
    <dgm:cxn modelId="{355F0AE7-F263-442B-84B3-2651B2CB4450}" type="presParOf" srcId="{2A9662A2-E304-4E58-8C4E-D99B3FD95E82}" destId="{0F8906FF-48B8-4D57-875F-CB19E0107C2A}" srcOrd="3" destOrd="0" presId="urn:microsoft.com/office/officeart/2005/8/layout/radial6"/>
    <dgm:cxn modelId="{1EDCCB6A-3430-4681-904B-6AB05EACF834}" type="presParOf" srcId="{2A9662A2-E304-4E58-8C4E-D99B3FD95E82}" destId="{EE5CB0D3-9AD4-43E9-AE7B-4F42FB0CC0F6}" srcOrd="4" destOrd="0" presId="urn:microsoft.com/office/officeart/2005/8/layout/radial6"/>
    <dgm:cxn modelId="{CBC276DC-5059-4DD5-B123-720840623440}" type="presParOf" srcId="{2A9662A2-E304-4E58-8C4E-D99B3FD95E82}" destId="{2E5A848C-5565-4498-840D-06C0697CACF1}" srcOrd="5" destOrd="0" presId="urn:microsoft.com/office/officeart/2005/8/layout/radial6"/>
    <dgm:cxn modelId="{EE11CE4B-29A9-4D0E-A56F-125A92CBD13F}" type="presParOf" srcId="{2A9662A2-E304-4E58-8C4E-D99B3FD95E82}" destId="{181A58CF-D995-4292-8A48-29F250BC1DBE}" srcOrd="6" destOrd="0" presId="urn:microsoft.com/office/officeart/2005/8/layout/radial6"/>
    <dgm:cxn modelId="{9B04C087-2875-4398-B32B-FD5000086209}" type="presParOf" srcId="{2A9662A2-E304-4E58-8C4E-D99B3FD95E82}" destId="{DB4AFE8B-3AE1-4B33-BC2C-E565C92F08FF}" srcOrd="7" destOrd="0" presId="urn:microsoft.com/office/officeart/2005/8/layout/radial6"/>
    <dgm:cxn modelId="{85A1B5C2-961E-4FD2-85DC-34445380FF35}" type="presParOf" srcId="{2A9662A2-E304-4E58-8C4E-D99B3FD95E82}" destId="{C057F34D-80CB-47E1-81B8-1461F5C891A9}" srcOrd="8" destOrd="0" presId="urn:microsoft.com/office/officeart/2005/8/layout/radial6"/>
    <dgm:cxn modelId="{1838F6C8-ECCE-42E3-8231-9E9A16901BE8}" type="presParOf" srcId="{2A9662A2-E304-4E58-8C4E-D99B3FD95E82}" destId="{D720E213-B7F4-4AC1-AAE0-D5F81BBC4127}" srcOrd="9" destOrd="0" presId="urn:microsoft.com/office/officeart/2005/8/layout/radial6"/>
    <dgm:cxn modelId="{034065AE-12AA-4B72-853A-FA897522C165}" type="presParOf" srcId="{2A9662A2-E304-4E58-8C4E-D99B3FD95E82}" destId="{8245C7EB-AD5B-4E47-B0C7-6978C9F5BBED}" srcOrd="10" destOrd="0" presId="urn:microsoft.com/office/officeart/2005/8/layout/radial6"/>
    <dgm:cxn modelId="{EC2E59E8-CA7F-4EE3-938F-147A6156CE65}" type="presParOf" srcId="{2A9662A2-E304-4E58-8C4E-D99B3FD95E82}" destId="{C4401531-AD94-43F0-9440-18C676BDC222}" srcOrd="11" destOrd="0" presId="urn:microsoft.com/office/officeart/2005/8/layout/radial6"/>
    <dgm:cxn modelId="{F47AD1DB-F3DC-4133-BBF9-AEC926F44790}" type="presParOf" srcId="{2A9662A2-E304-4E58-8C4E-D99B3FD95E82}" destId="{E4CE0C87-5032-48E3-A73F-A238825F01DF}" srcOrd="12" destOrd="0" presId="urn:microsoft.com/office/officeart/2005/8/layout/radial6"/>
    <dgm:cxn modelId="{7FE49F03-DC5C-4270-BA9B-16069719776C}" type="presParOf" srcId="{2A9662A2-E304-4E58-8C4E-D99B3FD95E82}" destId="{34FD446A-C23E-4153-93E8-EBB5A1155174}" srcOrd="13" destOrd="0" presId="urn:microsoft.com/office/officeart/2005/8/layout/radial6"/>
    <dgm:cxn modelId="{CD5C7CA4-8ED0-458F-A941-66C3DE7AC7CE}" type="presParOf" srcId="{2A9662A2-E304-4E58-8C4E-D99B3FD95E82}" destId="{0E3D0A2E-EB49-4EA0-8074-784CDD3FFBFF}" srcOrd="14" destOrd="0" presId="urn:microsoft.com/office/officeart/2005/8/layout/radial6"/>
    <dgm:cxn modelId="{93DD0DF1-52A1-4F1A-9B50-F155B90CFE7C}" type="presParOf" srcId="{2A9662A2-E304-4E58-8C4E-D99B3FD95E82}" destId="{34227630-2EC6-416E-9929-E2903BC793CD}" srcOrd="15" destOrd="0" presId="urn:microsoft.com/office/officeart/2005/8/layout/radial6"/>
    <dgm:cxn modelId="{5C66EDC6-2A4E-4E48-98A0-98ABDF73A4E3}" type="presParOf" srcId="{2A9662A2-E304-4E58-8C4E-D99B3FD95E82}" destId="{C250242A-4161-4DF6-946C-69FFD0F8E83F}" srcOrd="16" destOrd="0" presId="urn:microsoft.com/office/officeart/2005/8/layout/radial6"/>
    <dgm:cxn modelId="{E959FB4C-6328-4AD6-8E7E-3C8F8DE9E421}" type="presParOf" srcId="{2A9662A2-E304-4E58-8C4E-D99B3FD95E82}" destId="{46FF52F9-9B16-476C-BCFF-8B38F3B228BA}" srcOrd="17" destOrd="0" presId="urn:microsoft.com/office/officeart/2005/8/layout/radial6"/>
    <dgm:cxn modelId="{C1AF2D1C-62DD-4A47-8509-86A6052BE304}" type="presParOf" srcId="{2A9662A2-E304-4E58-8C4E-D99B3FD95E82}" destId="{109DA50B-BE7E-4CFF-94EB-C80E494D334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DA50B-BE7E-4CFF-94EB-C80E494D334E}">
      <dsp:nvSpPr>
        <dsp:cNvPr id="0" name=""/>
        <dsp:cNvSpPr/>
      </dsp:nvSpPr>
      <dsp:spPr>
        <a:xfrm>
          <a:off x="1394282" y="402011"/>
          <a:ext cx="2763275" cy="2763275"/>
        </a:xfrm>
        <a:prstGeom prst="blockArc">
          <a:avLst>
            <a:gd name="adj1" fmla="val 12600000"/>
            <a:gd name="adj2" fmla="val 16200000"/>
            <a:gd name="adj3" fmla="val 450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27630-2EC6-416E-9929-E2903BC793CD}">
      <dsp:nvSpPr>
        <dsp:cNvPr id="0" name=""/>
        <dsp:cNvSpPr/>
      </dsp:nvSpPr>
      <dsp:spPr>
        <a:xfrm>
          <a:off x="1394282" y="402011"/>
          <a:ext cx="2763275" cy="2763275"/>
        </a:xfrm>
        <a:prstGeom prst="blockArc">
          <a:avLst>
            <a:gd name="adj1" fmla="val 9000000"/>
            <a:gd name="adj2" fmla="val 12600000"/>
            <a:gd name="adj3" fmla="val 450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E0C87-5032-48E3-A73F-A238825F01DF}">
      <dsp:nvSpPr>
        <dsp:cNvPr id="0" name=""/>
        <dsp:cNvSpPr/>
      </dsp:nvSpPr>
      <dsp:spPr>
        <a:xfrm>
          <a:off x="1394282" y="402011"/>
          <a:ext cx="2763275" cy="2763275"/>
        </a:xfrm>
        <a:prstGeom prst="blockArc">
          <a:avLst>
            <a:gd name="adj1" fmla="val 5400000"/>
            <a:gd name="adj2" fmla="val 9000000"/>
            <a:gd name="adj3" fmla="val 450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E213-B7F4-4AC1-AAE0-D5F81BBC4127}">
      <dsp:nvSpPr>
        <dsp:cNvPr id="0" name=""/>
        <dsp:cNvSpPr/>
      </dsp:nvSpPr>
      <dsp:spPr>
        <a:xfrm>
          <a:off x="1394282" y="402011"/>
          <a:ext cx="2763275" cy="2763275"/>
        </a:xfrm>
        <a:prstGeom prst="blockArc">
          <a:avLst>
            <a:gd name="adj1" fmla="val 1800000"/>
            <a:gd name="adj2" fmla="val 5400000"/>
            <a:gd name="adj3" fmla="val 450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A58CF-D995-4292-8A48-29F250BC1DBE}">
      <dsp:nvSpPr>
        <dsp:cNvPr id="0" name=""/>
        <dsp:cNvSpPr/>
      </dsp:nvSpPr>
      <dsp:spPr>
        <a:xfrm>
          <a:off x="1394282" y="402011"/>
          <a:ext cx="2763275" cy="2763275"/>
        </a:xfrm>
        <a:prstGeom prst="blockArc">
          <a:avLst>
            <a:gd name="adj1" fmla="val 19800000"/>
            <a:gd name="adj2" fmla="val 1800000"/>
            <a:gd name="adj3" fmla="val 450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906FF-48B8-4D57-875F-CB19E0107C2A}">
      <dsp:nvSpPr>
        <dsp:cNvPr id="0" name=""/>
        <dsp:cNvSpPr/>
      </dsp:nvSpPr>
      <dsp:spPr>
        <a:xfrm>
          <a:off x="1394282" y="402011"/>
          <a:ext cx="2763275" cy="2763275"/>
        </a:xfrm>
        <a:prstGeom prst="blockArc">
          <a:avLst>
            <a:gd name="adj1" fmla="val 16200000"/>
            <a:gd name="adj2" fmla="val 19800000"/>
            <a:gd name="adj3" fmla="val 450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59058-ACC6-4730-B56C-9437FD13486C}">
      <dsp:nvSpPr>
        <dsp:cNvPr id="0" name=""/>
        <dsp:cNvSpPr/>
      </dsp:nvSpPr>
      <dsp:spPr>
        <a:xfrm>
          <a:off x="2157844" y="1165572"/>
          <a:ext cx="1236152" cy="1236152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MaxPatrol</a:t>
          </a:r>
          <a:endParaRPr lang="ru-RU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X</a:t>
          </a:r>
          <a:endParaRPr lang="ru-RU" sz="1500" b="1" kern="1200" dirty="0"/>
        </a:p>
      </dsp:txBody>
      <dsp:txXfrm>
        <a:off x="2338874" y="1346602"/>
        <a:ext cx="874092" cy="874092"/>
      </dsp:txXfrm>
    </dsp:sp>
    <dsp:sp modelId="{58248A95-74A0-4DF5-9651-F08629686F6A}">
      <dsp:nvSpPr>
        <dsp:cNvPr id="0" name=""/>
        <dsp:cNvSpPr/>
      </dsp:nvSpPr>
      <dsp:spPr>
        <a:xfrm>
          <a:off x="2343267" y="509"/>
          <a:ext cx="865306" cy="86530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469988" y="127230"/>
        <a:ext cx="611864" cy="611864"/>
      </dsp:txXfrm>
    </dsp:sp>
    <dsp:sp modelId="{EE5CB0D3-9AD4-43E9-AE7B-4F42FB0CC0F6}">
      <dsp:nvSpPr>
        <dsp:cNvPr id="0" name=""/>
        <dsp:cNvSpPr/>
      </dsp:nvSpPr>
      <dsp:spPr>
        <a:xfrm>
          <a:off x="3512823" y="675752"/>
          <a:ext cx="865306" cy="86530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639544" y="802473"/>
        <a:ext cx="611864" cy="611864"/>
      </dsp:txXfrm>
    </dsp:sp>
    <dsp:sp modelId="{DB4AFE8B-3AE1-4B33-BC2C-E565C92F08FF}">
      <dsp:nvSpPr>
        <dsp:cNvPr id="0" name=""/>
        <dsp:cNvSpPr/>
      </dsp:nvSpPr>
      <dsp:spPr>
        <a:xfrm>
          <a:off x="3512823" y="2026239"/>
          <a:ext cx="865306" cy="86530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639544" y="2152960"/>
        <a:ext cx="611864" cy="611864"/>
      </dsp:txXfrm>
    </dsp:sp>
    <dsp:sp modelId="{8245C7EB-AD5B-4E47-B0C7-6978C9F5BBED}">
      <dsp:nvSpPr>
        <dsp:cNvPr id="0" name=""/>
        <dsp:cNvSpPr/>
      </dsp:nvSpPr>
      <dsp:spPr>
        <a:xfrm>
          <a:off x="2343267" y="2701482"/>
          <a:ext cx="865306" cy="86530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469988" y="2828203"/>
        <a:ext cx="611864" cy="611864"/>
      </dsp:txXfrm>
    </dsp:sp>
    <dsp:sp modelId="{34FD446A-C23E-4153-93E8-EBB5A1155174}">
      <dsp:nvSpPr>
        <dsp:cNvPr id="0" name=""/>
        <dsp:cNvSpPr/>
      </dsp:nvSpPr>
      <dsp:spPr>
        <a:xfrm>
          <a:off x="1173711" y="2026239"/>
          <a:ext cx="865306" cy="86530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300432" y="2152960"/>
        <a:ext cx="611864" cy="611864"/>
      </dsp:txXfrm>
    </dsp:sp>
    <dsp:sp modelId="{C250242A-4161-4DF6-946C-69FFD0F8E83F}">
      <dsp:nvSpPr>
        <dsp:cNvPr id="0" name=""/>
        <dsp:cNvSpPr/>
      </dsp:nvSpPr>
      <dsp:spPr>
        <a:xfrm>
          <a:off x="1173711" y="675752"/>
          <a:ext cx="865306" cy="86530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300432" y="802473"/>
        <a:ext cx="611864" cy="61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E1FC-DEFB-4127-87C7-AD6BDCF72D67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4DCFA-49D2-4C49-AE9F-CCB1F628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9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Архитектура и модель лицензирования MP X SIEM обеспечивают: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масштабирование с учетом инфраструктуры клиента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оптимизация передачи данных по медленным каналам связи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производительности и объемов хранимых данных без покупки дополнительных лицензий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новых технологий в анализе и обработке событий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удобство установки и настройки системы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встроенные механизмы контроля работоспособности компонентов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программы обучения персонала и обмена опытом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оперативная техническая поддержка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доработки продукта производителем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5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3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ряд принципиальных трудностей, с которыми приходится сталкиваться при внедрении SIEM в крупных компаниях:</a:t>
            </a:r>
          </a:p>
          <a:p>
            <a:endParaRPr lang="ru-RU" sz="1200" b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Большое количество разнородных источников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SIEM агрегирует данные от большого количества разнородных источников. В погоне за количеством поддерживаемых систем разработчики SIEM часто идут по простому пути наименьшего сопротивления: сообщения о событиях импортируются без приведения их к унифицированному виду. В результате сообщения об одних и тех же событиях, генерируемые разнотипными устройствами, преобразуются к разному формату с разным набором полей, что превращает разработку правил корреляции в настоящую головоломку.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 уровень автоматизации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определяет высокие затраты времени и ресурсов на работу с системой (например, обработка событий - фильтрация, агрегация, и корреляция)), а также позднюю реакцию на угрозы, или её отсутствие.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Ограниченная интегрируемость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выявление инцидентов важно анализировать сведения разной природы. Например, для осмысленного реагирования на атаки предупреждения систем IDS/IPS нужно коррелировать с результатами сканирования уязвимостей и инвентаризационной информацией. Однако возможности интеграции существующих SIEM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сканерами безопасности, СMDB, прикладными платформами крайне ограничены.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квалифицированных кадров.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Сложность разработки правил корреляции задает очень высокие требования к эксплуатирующему персоналу. На практике после внедрения SIEM и настройки интегратором первичного набора правил компании оказываются не в состоянии адаптировать систему к изменениям в инфраструктуре.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внедрения и масштабирования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Серьезные сложности возникают даже на стадии проектирования и внедрения. Современная крупная компания или государственное ведомство часто имеет в своем составе множество удаленных структурных подразделений, соединенных с штаб-квартирой низкоскоростными каналами связи. Централизованный сбор данных аудита в такой требует модернизации каналов связи, а развертыванию отдельных экземпляров SIEM в подразделениях мешает их стоимость.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&lt;Могу потом добавить “низкий уровень автоматизации”, “отсутствие эвристики для новых атак”&gt;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9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ряд принципиальных трудностей, с которыми приходится сталкиваться при внедрении SIEM в крупных компаниях:</a:t>
            </a:r>
          </a:p>
          <a:p>
            <a:endParaRPr lang="ru-RU" sz="1200" b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Большое количество разнородных источников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SIEM агрегирует данные от большого количества разнородных источников. В погоне за количеством поддерживаемых систем разработчики SIEM часто идут по простому пути наименьшего сопротивления: сообщения о событиях импортируются без приведения их к унифицированному виду. В результате сообщения об одних и тех же событиях, генерируемые разнотипными устройствами, преобразуются к разному формату с разным набором полей, что превращает разработку правил корреляции в настоящую головоломку.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 уровень автоматизации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определяет высокие затраты времени и ресурсов на работу с системой (например, обработка событий - фильтрация, агрегация, и корреляция)), а также позднюю реакцию на угрозы, или её отсутствие.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Ограниченная интегрируемость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выявление инцидентов важно анализировать сведения разной природы. Например, для осмысленного реагирования на атаки предупреждения систем IDS/IPS нужно коррелировать с результатами сканирования уязвимостей и инвентаризационной информацией. Однако возможности интеграции существующих SIEM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сканерами безопасности, СMDB, прикладными платформами крайне ограничены.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квалифицированных кадров.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Сложность разработки правил корреляции задает очень высокие требования к эксплуатирующему персоналу. На практике после внедрения SIEM и настройки интегратором первичного набора правил компании оказываются не в состоянии адаптировать систему к изменениям в инфраструктуре.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внедрения и масштабирования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Серьезные сложности возникают даже на стадии проектирования и внедрения. Современная крупная компания или государственное ведомство часто имеет в своем составе множество удаленных структурных подразделений, соединенных с штаб-квартирой низкоскоростными каналами связи. Централизованный сбор данных аудита в такой требует модернизации каналов связи, а развертыванию отдельных экземпляров SIEM в подразделениях мешает их стоимость.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&lt;Могу потом добавить “низкий уровень автоматизации”, “отсутствие эвристики для новых атак”&gt;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ряд принципиальных трудностей, с которыми приходится сталкиваться при внедрении SIEM в крупных компаниях:</a:t>
            </a:r>
          </a:p>
          <a:p>
            <a:endParaRPr lang="ru-RU" sz="1200" b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Большое количество разнородных источников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SIEM агрегирует данные от большого количества разнородных источников. В погоне за количеством поддерживаемых систем разработчики SIEM часто идут по простому пути наименьшего сопротивления: сообщения о событиях импортируются без приведения их к унифицированному виду. В результате сообщения об одних и тех же событиях, генерируемые разнотипными устройствами, преобразуются к разному формату с разным набором полей, что превращает разработку правил корреляции в настоящую головоломку.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 уровень автоматизации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определяет высокие затраты времени и ресурсов на работу с системой (например, обработка событий - фильтрация, агрегация, и корреляция)), а также позднюю реакцию на угрозы, или её отсутствие.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Ограниченная интегрируемость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выявление инцидентов важно анализировать сведения разной природы. Например, для осмысленного реагирования на атаки предупреждения систем IDS/IPS нужно коррелировать с результатами сканирования уязвимостей и инвентаризационной информацией. Однако возможности интеграции существующих SIEM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сканерами безопасности, СMDB, прикладными платформами крайне ограничены.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квалифицированных кадров.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Сложность разработки правил корреляции задает очень высокие требования к эксплуатирующему персоналу. На практике после внедрения SIEM и настройки интегратором первичного набора правил компании оказываются не в состоянии адаптировать систему к изменениям в инфраструктуре.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внедрения и масштабирования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Серьезные сложности возникают даже на стадии проектирования и внедрения. Современная крупная компания или государственное ведомство часто имеет в своем составе множество удаленных структурных подразделений, соединенных с штаб-квартирой низкоскоростными каналами связи. Централизованный сбор данных аудита в такой требует модернизации каналов связи, а развертыванию отдельных экземпляров SIEM в подразделениях мешает их стоимость.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&lt;Могу потом добавить “низкий уровень автоматизации”, “отсутствие эвристики для новых атак”&gt;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11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Платформа</a:t>
            </a:r>
            <a:r>
              <a:rPr lang="ru-RU" baseline="0" dirty="0" smtClean="0"/>
              <a:t> предназначена для комплексного решения проблемы выявления и управления инцидентов, не только в стандартном понимании </a:t>
            </a:r>
            <a:r>
              <a:rPr lang="en-US" baseline="0" dirty="0" smtClean="0"/>
              <a:t>SIEM </a:t>
            </a:r>
            <a:r>
              <a:rPr lang="ru-RU" baseline="0" dirty="0" smtClean="0"/>
              <a:t>системы, но дополняя и усиливая функционал системами, закрывающими различные вектора атак, в том числе и </a:t>
            </a:r>
            <a:r>
              <a:rPr lang="en-US" baseline="0" dirty="0" smtClean="0"/>
              <a:t>APT.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0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MP</a:t>
            </a:r>
            <a:r>
              <a:rPr lang="ru-RU" baseline="0" dirty="0" smtClean="0"/>
              <a:t>-</a:t>
            </a:r>
            <a:r>
              <a:rPr lang="en-US" baseline="0" dirty="0" smtClean="0"/>
              <a:t>SIEM </a:t>
            </a:r>
            <a:r>
              <a:rPr lang="ru-RU" baseline="0" dirty="0" smtClean="0"/>
              <a:t>таксономия (количество столбцов) не превышает 70, при загрузке событий в базу мы старается приводить их к унифицированному виду, что значительно упрощает написание правил корреляции или позволяет использовать одно правило для нескольких источников.</a:t>
            </a:r>
          </a:p>
          <a:p>
            <a:r>
              <a:rPr lang="ru-RU" baseline="0" dirty="0" smtClean="0"/>
              <a:t>Автоматизирован механизм группировки новых активов по различным параметрам. Активы могут входить в несколько групп одновременно. На основе </a:t>
            </a:r>
            <a:r>
              <a:rPr lang="en-US" baseline="0" dirty="0" smtClean="0"/>
              <a:t>IP</a:t>
            </a:r>
            <a:r>
              <a:rPr lang="ru-RU" baseline="0" dirty="0" smtClean="0"/>
              <a:t>-адресации, версий ОС, служб или ПО.</a:t>
            </a:r>
          </a:p>
          <a:p>
            <a:r>
              <a:rPr lang="ru-RU" baseline="0" dirty="0" smtClean="0"/>
              <a:t>Реализовано назначение критичности активов для группы</a:t>
            </a:r>
            <a:r>
              <a:rPr lang="en-US" baseline="0" dirty="0" smtClean="0"/>
              <a:t>. </a:t>
            </a:r>
            <a:r>
              <a:rPr lang="ru-RU" baseline="0" dirty="0" smtClean="0"/>
              <a:t>Позже расскажу подробнее.</a:t>
            </a:r>
          </a:p>
          <a:p>
            <a:r>
              <a:rPr lang="ru-RU" baseline="0" dirty="0" smtClean="0"/>
              <a:t>Автоматизированы процессы создания инцидентов и управления ими.</a:t>
            </a:r>
          </a:p>
          <a:p>
            <a:r>
              <a:rPr lang="ru-RU" baseline="0" dirty="0" smtClean="0"/>
              <a:t>Есть механизмы мониторинга жизнедеятельности Системы.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60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Отличительная способность системы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 SIEM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объединение систем анализа защищенности, контроля соответствия стандартам, управления информационными активами организации, мониторинга и корреляции событий в рамках единой платформы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MaxPatrol 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 позволяет на порядок повысить скорость реагирования и эффективность работы системы по сравнению с аналогичными.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Единая система управления активами обеспечивает в автоматическом режиме: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обнаружение активов по результатам активного сканирования в режимах черного и белого ящика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обнаружение активов по результатам анализа событий, поступающих из различных источников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обнаружение активов на основе результатов анализа сетевого трафика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данных из других систем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ручной ввод данных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сбор информации о конфигурации активов (информация об ОС, установленном ПО, сервисах, открытых портах и сетевых службах, аппаратном обеспечении и т.д.)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построение связей между активами, управление группами активов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отображение событий применительно к активу или группе активов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 дополнительной информации по активу или группе активов (критичность актива, ответственный за актив)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Сбор и мониторинг данных об активах и их конфигурации позволяют принимать решения об изменении их состояния, наличии уязвимости, соблюдении политики безопасности и строить корреляции, что в итоге упрощает выявление угроз в режиме реального времени.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2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Зачем это нужно?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Для совмещения</a:t>
            </a:r>
            <a:r>
              <a:rPr lang="ru-RU" baseline="0" dirty="0" smtClean="0"/>
              <a:t> контекста и собранных событий =</a:t>
            </a:r>
            <a:r>
              <a:rPr lang="en-US" baseline="0" dirty="0" smtClean="0"/>
              <a:t>&gt; </a:t>
            </a:r>
            <a:r>
              <a:rPr lang="ru-RU" baseline="0" dirty="0" smtClean="0"/>
              <a:t>развитая аналитика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Для определения владельца актива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Для отслеживания изменений актива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Для построения топологии сети</a:t>
            </a:r>
            <a:r>
              <a:rPr lang="en-US" baseline="0" dirty="0" smtClean="0"/>
              <a:t> </a:t>
            </a:r>
            <a:r>
              <a:rPr lang="ru-RU" baseline="0" dirty="0" smtClean="0"/>
              <a:t>и векторов атак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В конечном счете: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Полнота сведений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Актуальность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Наглядность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Оперативность (для быстрого реагирования)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Какого рода аналитику получаем?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Данные об уязвимостях и информация о конфигурации могут</a:t>
            </a:r>
            <a:r>
              <a:rPr lang="ru-RU" baseline="0" dirty="0" smtClean="0"/>
              <a:t> быть совмещены с данными о конфигурации сети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3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9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6546" y="728700"/>
            <a:ext cx="8235915" cy="32403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baseline="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r>
              <a:rPr lang="ru-RU" dirty="0" smtClean="0"/>
              <a:t>Название презентации.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548" y="4239094"/>
            <a:ext cx="8235912" cy="5850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50" b="1">
                <a:solidFill>
                  <a:srgbClr val="666666"/>
                </a:solidFill>
                <a:latin typeface="PT Sans" pitchFamily="34" charset="-52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9" y="4734149"/>
            <a:ext cx="8235651" cy="999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50" baseline="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pPr lvl="0"/>
            <a:r>
              <a:rPr lang="ru-RU" dirty="0" smtClean="0"/>
              <a:t>должность, со строчной буквы                                                          Компания, с прописной буквы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48" y="6219314"/>
            <a:ext cx="8235912" cy="62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pPr lvl="0"/>
            <a:r>
              <a:rPr lang="ru-RU" dirty="0" smtClean="0"/>
              <a:t>Мероприятие, на котором проводится презентация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D3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804375"/>
            <a:ext cx="9144000" cy="72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27" y="259876"/>
            <a:ext cx="1395155" cy="42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5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0C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86" y="2766060"/>
            <a:ext cx="4252232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1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5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7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9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0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5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9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31AA-C772-429B-8AE0-A8B58ED7BA49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4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openxmlformats.org/officeDocument/2006/relationships/image" Target="../media/image4.emf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emf"/><Relationship Id="rId9" Type="http://schemas.openxmlformats.org/officeDocument/2006/relationships/image" Target="../media/image14.emf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036" y="1524830"/>
            <a:ext cx="6914064" cy="611465"/>
          </a:xfrm>
        </p:spPr>
        <p:txBody>
          <a:bodyPr/>
          <a:lstStyle/>
          <a:p>
            <a:r>
              <a:rPr lang="ru-RU" sz="45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Новый </a:t>
            </a:r>
            <a:r>
              <a:rPr lang="ru-RU" sz="45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подход к выявлению инцидентов </a:t>
            </a:r>
            <a:r>
              <a:rPr lang="ru-RU" sz="45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ИБ</a:t>
            </a:r>
            <a:br>
              <a:rPr lang="ru-RU" sz="45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100" dirty="0">
                <a:latin typeface="+mj-lt"/>
              </a:rPr>
              <a:t/>
            </a:r>
            <a:br>
              <a:rPr lang="ru-RU" sz="2100" dirty="0">
                <a:latin typeface="+mj-lt"/>
              </a:rPr>
            </a:br>
            <a:r>
              <a:rPr lang="ru-RU" sz="3000" dirty="0" smtClean="0">
                <a:latin typeface="+mj-lt"/>
              </a:rPr>
              <a:t>Как утолить жажду из пожарного гидранта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548" y="4834795"/>
            <a:ext cx="8235912" cy="438799"/>
          </a:xfrm>
        </p:spPr>
        <p:txBody>
          <a:bodyPr/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Голдбергс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0"/>
          </p:nvPr>
        </p:nvSpPr>
        <p:spPr>
          <a:xfrm>
            <a:off x="476548" y="5521734"/>
            <a:ext cx="8235912" cy="471874"/>
          </a:xfrm>
        </p:spPr>
        <p:txBody>
          <a:bodyPr/>
          <a:lstStyle/>
          <a:p>
            <a:r>
              <a:rPr lang="ru-RU" dirty="0" smtClean="0"/>
              <a:t>Менеджер по продвижению продуктов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TextBox 8"/>
          <p:cNvSpPr txBox="1"/>
          <p:nvPr/>
        </p:nvSpPr>
        <p:spPr>
          <a:xfrm>
            <a:off x="456301" y="1070552"/>
            <a:ext cx="58100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сбора данных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56300" y="1586451"/>
            <a:ext cx="868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56300" y="5494516"/>
            <a:ext cx="868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0" y="5557950"/>
            <a:ext cx="2398978" cy="103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8669" y="5480704"/>
            <a:ext cx="43934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bg1"/>
                </a:solidFill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46019756"/>
              </p:ext>
            </p:extLst>
          </p:nvPr>
        </p:nvGraphicFramePr>
        <p:xfrm>
          <a:off x="1959302" y="1858242"/>
          <a:ext cx="5551841" cy="356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888" y="1927330"/>
            <a:ext cx="703513" cy="7035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16" y="2636302"/>
            <a:ext cx="657721" cy="6577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23" y="4003721"/>
            <a:ext cx="649948" cy="649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3314" y="4003720"/>
            <a:ext cx="632618" cy="6326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76" y="4647172"/>
            <a:ext cx="725125" cy="725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02" y="2630842"/>
            <a:ext cx="668641" cy="66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24501" y="1931458"/>
            <a:ext cx="14084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cs typeface="Arial" panose="020B0604020202020204" pitchFamily="34" charset="0"/>
              </a:rPr>
              <a:t>Анализ событий от источников</a:t>
            </a:r>
            <a:endParaRPr lang="ru-RU" sz="13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3957" y="2607371"/>
            <a:ext cx="20422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cs typeface="Arial" panose="020B0604020202020204" pitchFamily="34" charset="0"/>
              </a:rPr>
              <a:t>Активное сканирование в режиме «черного» и «белого» ящиков</a:t>
            </a:r>
            <a:endParaRPr lang="ru-RU" sz="13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1839" y="4010232"/>
            <a:ext cx="18383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cs typeface="Arial" panose="020B0604020202020204" pitchFamily="34" charset="0"/>
              </a:rPr>
              <a:t>Мониторинг активности источников</a:t>
            </a:r>
            <a:r>
              <a:rPr lang="en-US" sz="135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sz="13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2076" y="4958473"/>
            <a:ext cx="1979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cs typeface="Arial" panose="020B0604020202020204" pitchFamily="34" charset="0"/>
              </a:rPr>
              <a:t>Анализ сетевого трафика</a:t>
            </a:r>
            <a:endParaRPr lang="ru-RU" sz="13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5099" y="4162423"/>
            <a:ext cx="1542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cs typeface="Arial" panose="020B0604020202020204" pitchFamily="34" charset="0"/>
              </a:rPr>
              <a:t>Сбор информации о конфигурации</a:t>
            </a:r>
            <a:endParaRPr lang="ru-RU" sz="13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1821" y="2607370"/>
            <a:ext cx="14892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cs typeface="Arial" panose="020B0604020202020204" pitchFamily="34" charset="0"/>
              </a:rPr>
              <a:t>Автоматическое обнаружение новых активов</a:t>
            </a:r>
            <a:endParaRPr lang="ru-RU" sz="13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9658" y="111711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Шестиугольник 67"/>
          <p:cNvSpPr/>
          <p:nvPr/>
        </p:nvSpPr>
        <p:spPr>
          <a:xfrm rot="16200000">
            <a:off x="1816169" y="3097469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1" y="1051490"/>
            <a:ext cx="6390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контекста</a:t>
            </a:r>
          </a:p>
        </p:txBody>
      </p:sp>
      <p:sp>
        <p:nvSpPr>
          <p:cNvPr id="32" name="Шестиугольник 31"/>
          <p:cNvSpPr/>
          <p:nvPr/>
        </p:nvSpPr>
        <p:spPr>
          <a:xfrm rot="16200000">
            <a:off x="1241537" y="2064096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Шестиугольник 32"/>
          <p:cNvSpPr/>
          <p:nvPr/>
        </p:nvSpPr>
        <p:spPr>
          <a:xfrm rot="16200000">
            <a:off x="2391488" y="4140000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Шестиугольник 33"/>
          <p:cNvSpPr/>
          <p:nvPr/>
        </p:nvSpPr>
        <p:spPr>
          <a:xfrm rot="16200000">
            <a:off x="4030802" y="3068886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Шестиугольник 34"/>
          <p:cNvSpPr/>
          <p:nvPr/>
        </p:nvSpPr>
        <p:spPr>
          <a:xfrm rot="16200000">
            <a:off x="6141781" y="3120756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Шестиугольник 36"/>
          <p:cNvSpPr/>
          <p:nvPr/>
        </p:nvSpPr>
        <p:spPr>
          <a:xfrm rot="16200000">
            <a:off x="5558400" y="4140000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3233" y="1615597"/>
            <a:ext cx="1698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cs typeface="Arial" panose="020B0604020202020204" pitchFamily="34" charset="0"/>
              </a:rPr>
              <a:t>Выходные данные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1579" y="1615597"/>
            <a:ext cx="1698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cs typeface="Arial" panose="020B0604020202020204" pitchFamily="34" charset="0"/>
              </a:rPr>
              <a:t>Входные данные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1559" y="2615410"/>
            <a:ext cx="10589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Данные об активах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31837" y="4689732"/>
            <a:ext cx="1096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Сетевая активность</a:t>
            </a:r>
          </a:p>
        </p:txBody>
      </p:sp>
      <p:sp>
        <p:nvSpPr>
          <p:cNvPr id="49" name="Шестиугольник 48"/>
          <p:cNvSpPr/>
          <p:nvPr/>
        </p:nvSpPr>
        <p:spPr>
          <a:xfrm rot="16200000">
            <a:off x="1238794" y="4140000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78844" y="4660700"/>
            <a:ext cx="1096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События безопасности</a:t>
            </a:r>
          </a:p>
        </p:txBody>
      </p:sp>
      <p:sp>
        <p:nvSpPr>
          <p:cNvPr id="51" name="Шестиугольник 50"/>
          <p:cNvSpPr/>
          <p:nvPr/>
        </p:nvSpPr>
        <p:spPr>
          <a:xfrm rot="16200000">
            <a:off x="2381794" y="2049333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Шестиугольник 52"/>
          <p:cNvSpPr/>
          <p:nvPr/>
        </p:nvSpPr>
        <p:spPr>
          <a:xfrm rot="16200000">
            <a:off x="5558890" y="2080591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75108" y="2491509"/>
            <a:ext cx="10589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Уязвимости и ошибки конфигурации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52927" y="3348692"/>
            <a:ext cx="772483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5" name="Шестиугольник 54"/>
          <p:cNvSpPr/>
          <p:nvPr/>
        </p:nvSpPr>
        <p:spPr>
          <a:xfrm rot="16200000">
            <a:off x="6704330" y="2066953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57064" y="2677468"/>
            <a:ext cx="10968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Инциденты ИБ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61943" y="4547834"/>
            <a:ext cx="10968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Контроль изменений конфигурации</a:t>
            </a:r>
          </a:p>
        </p:txBody>
      </p:sp>
      <p:sp>
        <p:nvSpPr>
          <p:cNvPr id="60" name="Шестиугольник 59"/>
          <p:cNvSpPr/>
          <p:nvPr/>
        </p:nvSpPr>
        <p:spPr>
          <a:xfrm rot="16200000">
            <a:off x="6703200" y="4140000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23907" y="4699675"/>
            <a:ext cx="1096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Конфигурация и карта сети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74438" y="3719735"/>
            <a:ext cx="10968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Модель актива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317" y="4230488"/>
            <a:ext cx="373157" cy="3931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592" y="2074739"/>
            <a:ext cx="328293" cy="426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085" y="2163262"/>
            <a:ext cx="595152" cy="414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333" y="4201580"/>
            <a:ext cx="509946" cy="50685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2406" y="3069222"/>
            <a:ext cx="583954" cy="58395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563" y="4154332"/>
            <a:ext cx="375272" cy="43430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51" y="4194669"/>
            <a:ext cx="466031" cy="46603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0927" y="2154482"/>
            <a:ext cx="542573" cy="33338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584556" y="2528485"/>
            <a:ext cx="928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Контекстные метрики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78478" y="3634970"/>
            <a:ext cx="11518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Низкоуровневые события</a:t>
            </a:r>
          </a:p>
        </p:txBody>
      </p:sp>
      <p:pic>
        <p:nvPicPr>
          <p:cNvPr id="67" name="Picture 2" descr="https://cdn3.iconfinder.com/data/icons/computers-programming/512/Registry-12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37" y="3171097"/>
            <a:ext cx="444825" cy="4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Стрелка вправо 68"/>
          <p:cNvSpPr/>
          <p:nvPr/>
        </p:nvSpPr>
        <p:spPr>
          <a:xfrm>
            <a:off x="5271277" y="3348692"/>
            <a:ext cx="772483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0" name="TextBox 69"/>
          <p:cNvSpPr txBox="1"/>
          <p:nvPr/>
        </p:nvSpPr>
        <p:spPr>
          <a:xfrm>
            <a:off x="6275488" y="3652651"/>
            <a:ext cx="1096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cs typeface="Arial" panose="020B0604020202020204" pitchFamily="34" charset="0"/>
              </a:rPr>
              <a:t>Выявление слабых мест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4924" y="3204756"/>
            <a:ext cx="460810" cy="460810"/>
          </a:xfrm>
          <a:prstGeom prst="rect">
            <a:avLst/>
          </a:prstGeom>
        </p:spPr>
      </p:pic>
      <p:pic>
        <p:nvPicPr>
          <p:cNvPr id="72" name="Picture 6" descr="http://rombelgo.ru/images/icon06.png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27" y="2143240"/>
            <a:ext cx="487010" cy="4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136237"/>
            <a:ext cx="6672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 и масштабирование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39790" y="1888252"/>
            <a:ext cx="369362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Масштабирование с учетом инфраструктуры клиента 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Оптимизация передачи данных по слабым каналам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производительности и объемов хранимых данных без дополнительных лицензий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Удобство </a:t>
            </a:r>
            <a:r>
              <a:rPr lang="ru-RU" sz="157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развертывания</a:t>
            </a:r>
            <a:endParaRPr lang="en-US" sz="1575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75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Встроенные </a:t>
            </a:r>
            <a:r>
              <a:rPr lang="ru-RU" sz="15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механизмы диагностики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Программы обучения персонала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Оперативная техническая поддержка</a:t>
            </a:r>
          </a:p>
          <a:p>
            <a:pPr marL="342892" indent="-34289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75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Возможность доработки производителем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821556"/>
            <a:ext cx="4909748" cy="33713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7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069562"/>
            <a:ext cx="6672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Нагрузочное тестирование</a:t>
            </a:r>
            <a:endParaRPr lang="ru-RU" sz="2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780995"/>
            <a:ext cx="8357134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Функциональное и нагрузочное тестирование MaxPatrol SIEM на стоечных серверах Inspur NF5270M3, NF5280M3 и NF5170M3</a:t>
            </a:r>
          </a:p>
          <a:p>
            <a:pPr marL="342892" indent="-342892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Ключевые параметры тестирования: скорость, стабильность и отказоустойчивость отклика на запросы разной степени интенсивности в течении различных временных 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периодов</a:t>
            </a: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892" indent="-342892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Штатное функионирование MPX SIEM и MPX Core  </a:t>
            </a:r>
          </a:p>
          <a:p>
            <a:pPr marL="342892" indent="-342892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Заключение: Полностью подходит для проектов</a:t>
            </a:r>
          </a:p>
          <a:p>
            <a:pPr marL="342892" indent="-342892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Расширение возможностей выбора аппаратных платформ для заказчиков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134"/>
            <a:ext cx="1945341" cy="5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975" y="1150511"/>
            <a:ext cx="7636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MaxPatrol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X– 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endParaRPr lang="ru-RU" sz="2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836879" y="2245910"/>
            <a:ext cx="2394605" cy="2554691"/>
            <a:chOff x="609600" y="2038808"/>
            <a:chExt cx="3367002" cy="338344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038808"/>
              <a:ext cx="3138587" cy="822716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892384"/>
              <a:ext cx="3367002" cy="82271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3745960"/>
              <a:ext cx="3367002" cy="82271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4599536"/>
              <a:ext cx="3138587" cy="82271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6123128" y="2245910"/>
            <a:ext cx="2394605" cy="2554691"/>
            <a:chOff x="609600" y="2038808"/>
            <a:chExt cx="3367002" cy="3383444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038808"/>
              <a:ext cx="3138587" cy="822716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892384"/>
              <a:ext cx="3367002" cy="82271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3745960"/>
              <a:ext cx="3367002" cy="82271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4599536"/>
              <a:ext cx="3138587" cy="822716"/>
            </a:xfrm>
            <a:prstGeom prst="rect">
              <a:avLst/>
            </a:prstGeom>
          </p:spPr>
        </p:pic>
      </p:grpSp>
      <p:sp>
        <p:nvSpPr>
          <p:cNvPr id="68" name="Полилиния 67"/>
          <p:cNvSpPr/>
          <p:nvPr/>
        </p:nvSpPr>
        <p:spPr>
          <a:xfrm>
            <a:off x="457201" y="3514726"/>
            <a:ext cx="8341442" cy="1533525"/>
          </a:xfrm>
          <a:custGeom>
            <a:avLst/>
            <a:gdLst>
              <a:gd name="connsiteX0" fmla="*/ 10515600 w 10807700"/>
              <a:gd name="connsiteY0" fmla="*/ 0 h 2044700"/>
              <a:gd name="connsiteX1" fmla="*/ 10807700 w 10807700"/>
              <a:gd name="connsiteY1" fmla="*/ 0 h 2044700"/>
              <a:gd name="connsiteX2" fmla="*/ 10807700 w 10807700"/>
              <a:gd name="connsiteY2" fmla="*/ 2044700 h 2044700"/>
              <a:gd name="connsiteX3" fmla="*/ 10693400 w 10807700"/>
              <a:gd name="connsiteY3" fmla="*/ 2044700 h 2044700"/>
              <a:gd name="connsiteX4" fmla="*/ 0 w 10807700"/>
              <a:gd name="connsiteY4" fmla="*/ 2044700 h 2044700"/>
              <a:gd name="connsiteX5" fmla="*/ 0 w 10807700"/>
              <a:gd name="connsiteY5" fmla="*/ 0 h 2044700"/>
              <a:gd name="connsiteX6" fmla="*/ 330200 w 10807700"/>
              <a:gd name="connsiteY6" fmla="*/ 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7700" h="2044700">
                <a:moveTo>
                  <a:pt x="10515600" y="0"/>
                </a:moveTo>
                <a:lnTo>
                  <a:pt x="10807700" y="0"/>
                </a:lnTo>
                <a:lnTo>
                  <a:pt x="10807700" y="2044700"/>
                </a:lnTo>
                <a:lnTo>
                  <a:pt x="10693400" y="2044700"/>
                </a:lnTo>
                <a:lnTo>
                  <a:pt x="0" y="2044700"/>
                </a:lnTo>
                <a:lnTo>
                  <a:pt x="0" y="0"/>
                </a:lnTo>
                <a:lnTo>
                  <a:pt x="330200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ysDot"/>
            <a:round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1" name="Овал 70"/>
          <p:cNvSpPr/>
          <p:nvPr/>
        </p:nvSpPr>
        <p:spPr>
          <a:xfrm>
            <a:off x="573456" y="1924017"/>
            <a:ext cx="526846" cy="5268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859564" y="1924017"/>
            <a:ext cx="526846" cy="5268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3289" y="2303842"/>
            <a:ext cx="185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АТАК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63290" y="2908619"/>
            <a:ext cx="17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инвентаризации и контроля защищенности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63291" y="3564820"/>
            <a:ext cx="1709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выявления аномалий сетевого трафика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3291" y="4197042"/>
            <a:ext cx="1709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контроля выполнения требований ИБ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359525" y="2303844"/>
            <a:ext cx="187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РАССЛЕДОВАНИЕ ИНЦИДЕНТОВ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59527" y="3019311"/>
            <a:ext cx="1709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сбора доказательств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59527" y="3552220"/>
            <a:ext cx="1709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выявления скомпрометированных узлов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59527" y="4195305"/>
            <a:ext cx="1709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визуализации, отчетности и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478613" y="2245910"/>
            <a:ext cx="2394605" cy="2554691"/>
            <a:chOff x="609600" y="2038808"/>
            <a:chExt cx="3367002" cy="3383444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038808"/>
              <a:ext cx="3138587" cy="82271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892384"/>
              <a:ext cx="3367002" cy="822716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3745960"/>
              <a:ext cx="3367002" cy="82271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4599536"/>
              <a:ext cx="3138587" cy="822716"/>
            </a:xfrm>
            <a:prstGeom prst="rect">
              <a:avLst/>
            </a:prstGeom>
          </p:spPr>
        </p:pic>
      </p:grpSp>
      <p:sp>
        <p:nvSpPr>
          <p:cNvPr id="45" name="Овал 44"/>
          <p:cNvSpPr/>
          <p:nvPr/>
        </p:nvSpPr>
        <p:spPr>
          <a:xfrm>
            <a:off x="3215190" y="1924017"/>
            <a:ext cx="526846" cy="5268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40107" y="2298154"/>
            <a:ext cx="170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РЕАГИРОВАНИЕ НА ИНЦИДЕНТЫ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05025" y="2981716"/>
            <a:ext cx="1883228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анализа угроз и построения векторов атак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05025" y="3564818"/>
            <a:ext cx="1883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сбора событий ИБ и управления инцидентами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05025" y="4197042"/>
            <a:ext cx="1808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реагирования на  атаки на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047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6301" y="1070552"/>
            <a:ext cx="5742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цифрах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954531"/>
            <a:ext cx="7886700" cy="3475166"/>
          </a:xfrm>
        </p:spPr>
        <p:txBody>
          <a:bodyPr>
            <a:normAutofit fontScale="92500"/>
          </a:bodyPr>
          <a:lstStyle/>
          <a:p>
            <a:pPr marL="342892" indent="-342892">
              <a:lnSpc>
                <a:spcPct val="150000"/>
              </a:lnSpc>
              <a:buClr>
                <a:srgbClr val="C00000"/>
              </a:buClr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Периметр </a:t>
            </a:r>
            <a:r>
              <a:rPr lang="ru-RU" sz="1800" b="1" dirty="0">
                <a:solidFill>
                  <a:srgbClr val="FF0000"/>
                </a:solidFill>
              </a:rPr>
              <a:t>87%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корпоративных локальных вычислительных сетей не останавливают проникновение</a:t>
            </a:r>
          </a:p>
          <a:p>
            <a:pPr marL="342892" indent="-342892">
              <a:lnSpc>
                <a:spcPct val="150000"/>
              </a:lnSpc>
              <a:buClr>
                <a:srgbClr val="C00000"/>
              </a:buClr>
            </a:pPr>
            <a:r>
              <a:rPr lang="ru-RU" sz="1800" b="1" dirty="0">
                <a:solidFill>
                  <a:srgbClr val="FF0000"/>
                </a:solidFill>
              </a:rPr>
              <a:t>61%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корпоративных информационных систем может взломать неквалифицированный хакер</a:t>
            </a:r>
          </a:p>
          <a:p>
            <a:pPr marL="342892" indent="-342892">
              <a:lnSpc>
                <a:spcPct val="150000"/>
              </a:lnSpc>
              <a:buClr>
                <a:srgbClr val="C00000"/>
              </a:buClr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Взлом ЛВС компании занимает </a:t>
            </a:r>
            <a:r>
              <a:rPr lang="ru-RU" sz="1800" b="1" dirty="0">
                <a:solidFill>
                  <a:srgbClr val="FF0000"/>
                </a:solidFill>
              </a:rPr>
              <a:t>3-5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дней</a:t>
            </a:r>
          </a:p>
          <a:p>
            <a:pPr marL="342892" indent="-342892">
              <a:lnSpc>
                <a:spcPct val="150000"/>
              </a:lnSpc>
              <a:buClr>
                <a:srgbClr val="C00000"/>
              </a:buClr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Действия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пентестеров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обнаруживаются только в </a:t>
            </a:r>
            <a:r>
              <a:rPr lang="ru-RU" sz="1800" b="1" dirty="0">
                <a:solidFill>
                  <a:srgbClr val="FF0000"/>
                </a:solidFill>
              </a:rPr>
              <a:t>2%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тестов на проникновение</a:t>
            </a:r>
          </a:p>
          <a:p>
            <a:pPr marL="342892" indent="-342892">
              <a:lnSpc>
                <a:spcPct val="150000"/>
              </a:lnSpc>
              <a:buClr>
                <a:srgbClr val="C00000"/>
              </a:buClr>
            </a:pPr>
            <a:r>
              <a:rPr lang="ru-RU" sz="1800" b="1" dirty="0">
                <a:solidFill>
                  <a:srgbClr val="FF0000"/>
                </a:solidFill>
              </a:rPr>
              <a:t>Ни разу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пентестерам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оказывалось организованное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противодействие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151968" y="2818957"/>
            <a:ext cx="1125899" cy="26107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90281" y="2818957"/>
            <a:ext cx="1125899" cy="2610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24276" y="2818957"/>
            <a:ext cx="1125899" cy="2610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8624" y="2559887"/>
            <a:ext cx="1125899" cy="28698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301" y="1070552"/>
            <a:ext cx="6390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34257" y="3115670"/>
            <a:ext cx="1125899" cy="230073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58623" y="1908248"/>
            <a:ext cx="1816928" cy="1848669"/>
            <a:chOff x="458623" y="1908248"/>
            <a:chExt cx="1816928" cy="1848669"/>
          </a:xfrm>
        </p:grpSpPr>
        <p:sp>
          <p:nvSpPr>
            <p:cNvPr id="16" name="TextBox 15"/>
            <p:cNvSpPr txBox="1"/>
            <p:nvPr/>
          </p:nvSpPr>
          <p:spPr>
            <a:xfrm>
              <a:off x="458623" y="3249086"/>
              <a:ext cx="181692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cs typeface="Arial" panose="020B0604020202020204" pitchFamily="34" charset="0"/>
                </a:rPr>
                <a:t>Многообразие источников</a:t>
              </a:r>
            </a:p>
          </p:txBody>
        </p:sp>
        <p:sp>
          <p:nvSpPr>
            <p:cNvPr id="26" name="Шестиугольник 25"/>
            <p:cNvSpPr/>
            <p:nvPr/>
          </p:nvSpPr>
          <p:spPr>
            <a:xfrm rot="16200000">
              <a:off x="371123" y="1998129"/>
              <a:ext cx="1303282" cy="1123519"/>
            </a:xfrm>
            <a:prstGeom prst="hexagon">
              <a:avLst/>
            </a:prstGeom>
            <a:solidFill>
              <a:srgbClr val="C000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ru-RU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558" y="2177332"/>
              <a:ext cx="572150" cy="755480"/>
            </a:xfrm>
            <a:prstGeom prst="rect">
              <a:avLst/>
            </a:prstGeom>
          </p:spPr>
        </p:pic>
      </p:grpSp>
      <p:sp>
        <p:nvSpPr>
          <p:cNvPr id="37" name="Прямоугольник 8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450000" cy="7200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87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151968" y="2818957"/>
            <a:ext cx="1125899" cy="26107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90281" y="2818957"/>
            <a:ext cx="1125899" cy="2610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24276" y="2818957"/>
            <a:ext cx="1125899" cy="2610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8624" y="2559887"/>
            <a:ext cx="1125899" cy="28698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301" y="1070552"/>
            <a:ext cx="6390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623" y="3249086"/>
            <a:ext cx="1816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cs typeface="Arial" panose="020B0604020202020204" pitchFamily="34" charset="0"/>
              </a:rPr>
              <a:t>Многообразие источников</a:t>
            </a:r>
          </a:p>
        </p:txBody>
      </p:sp>
      <p:sp>
        <p:nvSpPr>
          <p:cNvPr id="26" name="Шестиугольник 25"/>
          <p:cNvSpPr/>
          <p:nvPr/>
        </p:nvSpPr>
        <p:spPr>
          <a:xfrm rot="16200000">
            <a:off x="371123" y="1998129"/>
            <a:ext cx="1303282" cy="1123519"/>
          </a:xfrm>
          <a:prstGeom prst="hexagon">
            <a:avLst/>
          </a:prstGeom>
          <a:solidFill>
            <a:srgbClr val="C000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34257" y="3115670"/>
            <a:ext cx="1125899" cy="230073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58" y="2177332"/>
            <a:ext cx="572150" cy="75548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039020" y="2467946"/>
            <a:ext cx="1723653" cy="1878065"/>
            <a:chOff x="2039020" y="2467946"/>
            <a:chExt cx="1723653" cy="1878065"/>
          </a:xfrm>
        </p:grpSpPr>
        <p:sp>
          <p:nvSpPr>
            <p:cNvPr id="22" name="TextBox 21"/>
            <p:cNvSpPr txBox="1"/>
            <p:nvPr/>
          </p:nvSpPr>
          <p:spPr>
            <a:xfrm>
              <a:off x="2046998" y="3838180"/>
              <a:ext cx="17156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cs typeface="Arial" panose="020B0604020202020204" pitchFamily="34" charset="0"/>
                </a:rPr>
                <a:t>Низкий уровень автоматизации</a:t>
              </a:r>
            </a:p>
          </p:txBody>
        </p:sp>
        <p:sp>
          <p:nvSpPr>
            <p:cNvPr id="23" name="Шестиугольник 22"/>
            <p:cNvSpPr/>
            <p:nvPr/>
          </p:nvSpPr>
          <p:spPr>
            <a:xfrm rot="16200000">
              <a:off x="1949139" y="2557827"/>
              <a:ext cx="1303282" cy="1123519"/>
            </a:xfrm>
            <a:prstGeom prst="hexagon">
              <a:avLst/>
            </a:prstGeom>
            <a:solidFill>
              <a:srgbClr val="C000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4189" y="2741695"/>
              <a:ext cx="572150" cy="75548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692662" y="1906893"/>
            <a:ext cx="1715676" cy="1845433"/>
            <a:chOff x="3692662" y="1906893"/>
            <a:chExt cx="1715676" cy="1845433"/>
          </a:xfrm>
        </p:grpSpPr>
        <p:sp>
          <p:nvSpPr>
            <p:cNvPr id="17" name="TextBox 16"/>
            <p:cNvSpPr txBox="1"/>
            <p:nvPr/>
          </p:nvSpPr>
          <p:spPr>
            <a:xfrm>
              <a:off x="3692663" y="3244495"/>
              <a:ext cx="17156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cs typeface="Arial" panose="020B0604020202020204" pitchFamily="34" charset="0"/>
                </a:rPr>
                <a:t>Ограниченная интегрируемость</a:t>
              </a:r>
            </a:p>
          </p:txBody>
        </p:sp>
        <p:sp>
          <p:nvSpPr>
            <p:cNvPr id="27" name="Шестиугольник 26"/>
            <p:cNvSpPr/>
            <p:nvPr/>
          </p:nvSpPr>
          <p:spPr>
            <a:xfrm rot="16200000">
              <a:off x="3602781" y="1996774"/>
              <a:ext cx="1303282" cy="1123519"/>
            </a:xfrm>
            <a:prstGeom prst="hexagon">
              <a:avLst/>
            </a:prstGeom>
            <a:solidFill>
              <a:srgbClr val="C000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ru-RU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118" y="2184474"/>
              <a:ext cx="572150" cy="75548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5424276" y="2466402"/>
            <a:ext cx="1715675" cy="1882231"/>
            <a:chOff x="5424276" y="2466402"/>
            <a:chExt cx="1715675" cy="1882231"/>
          </a:xfrm>
        </p:grpSpPr>
        <p:sp>
          <p:nvSpPr>
            <p:cNvPr id="18" name="TextBox 17"/>
            <p:cNvSpPr txBox="1"/>
            <p:nvPr/>
          </p:nvSpPr>
          <p:spPr>
            <a:xfrm>
              <a:off x="5424276" y="3840802"/>
              <a:ext cx="17156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cs typeface="Arial" panose="020B0604020202020204" pitchFamily="34" charset="0"/>
                </a:rPr>
                <a:t>Нехватка кадров и квалификации</a:t>
              </a:r>
            </a:p>
          </p:txBody>
        </p:sp>
        <p:sp>
          <p:nvSpPr>
            <p:cNvPr id="28" name="Шестиугольник 27"/>
            <p:cNvSpPr/>
            <p:nvPr/>
          </p:nvSpPr>
          <p:spPr>
            <a:xfrm rot="16200000">
              <a:off x="5340816" y="2556283"/>
              <a:ext cx="1303282" cy="1123519"/>
            </a:xfrm>
            <a:prstGeom prst="hexagon">
              <a:avLst/>
            </a:prstGeom>
            <a:solidFill>
              <a:srgbClr val="C000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ru-RU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8913" y="2748834"/>
              <a:ext cx="572150" cy="755480"/>
            </a:xfrm>
            <a:prstGeom prst="rect">
              <a:avLst/>
            </a:prstGeom>
          </p:spPr>
        </p:pic>
      </p:grpSp>
      <p:sp>
        <p:nvSpPr>
          <p:cNvPr id="37" name="Прямоугольник 8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30729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84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151968" y="2818957"/>
            <a:ext cx="1125899" cy="26107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90281" y="2818957"/>
            <a:ext cx="1125899" cy="2610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24276" y="2818957"/>
            <a:ext cx="1125899" cy="2610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8624" y="2559887"/>
            <a:ext cx="1125899" cy="28698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301" y="1070552"/>
            <a:ext cx="6390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623" y="3249086"/>
            <a:ext cx="1816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cs typeface="Arial" panose="020B0604020202020204" pitchFamily="34" charset="0"/>
              </a:rPr>
              <a:t>Многообразие источников</a:t>
            </a:r>
          </a:p>
        </p:txBody>
      </p:sp>
      <p:sp>
        <p:nvSpPr>
          <p:cNvPr id="26" name="Шестиугольник 25"/>
          <p:cNvSpPr/>
          <p:nvPr/>
        </p:nvSpPr>
        <p:spPr>
          <a:xfrm rot="16200000">
            <a:off x="371123" y="1998129"/>
            <a:ext cx="1303282" cy="1123519"/>
          </a:xfrm>
          <a:prstGeom prst="hexagon">
            <a:avLst/>
          </a:prstGeom>
          <a:solidFill>
            <a:srgbClr val="C000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34257" y="3115670"/>
            <a:ext cx="1125899" cy="230073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58" y="2177332"/>
            <a:ext cx="572150" cy="75548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039020" y="2467946"/>
            <a:ext cx="1723653" cy="1878065"/>
            <a:chOff x="2039020" y="2467946"/>
            <a:chExt cx="1723653" cy="1878065"/>
          </a:xfrm>
        </p:grpSpPr>
        <p:sp>
          <p:nvSpPr>
            <p:cNvPr id="22" name="TextBox 21"/>
            <p:cNvSpPr txBox="1"/>
            <p:nvPr/>
          </p:nvSpPr>
          <p:spPr>
            <a:xfrm>
              <a:off x="2046998" y="3838180"/>
              <a:ext cx="17156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cs typeface="Arial" panose="020B0604020202020204" pitchFamily="34" charset="0"/>
                </a:rPr>
                <a:t>Низкий уровень автоматизации</a:t>
              </a:r>
            </a:p>
          </p:txBody>
        </p:sp>
        <p:sp>
          <p:nvSpPr>
            <p:cNvPr id="23" name="Шестиугольник 22"/>
            <p:cNvSpPr/>
            <p:nvPr/>
          </p:nvSpPr>
          <p:spPr>
            <a:xfrm rot="16200000">
              <a:off x="1949139" y="2557827"/>
              <a:ext cx="1303282" cy="1123519"/>
            </a:xfrm>
            <a:prstGeom prst="hexagon">
              <a:avLst/>
            </a:prstGeom>
            <a:solidFill>
              <a:srgbClr val="C000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4189" y="2741695"/>
              <a:ext cx="572150" cy="75548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692662" y="1906893"/>
            <a:ext cx="1715676" cy="1845433"/>
            <a:chOff x="3692662" y="1906893"/>
            <a:chExt cx="1715676" cy="1845433"/>
          </a:xfrm>
        </p:grpSpPr>
        <p:sp>
          <p:nvSpPr>
            <p:cNvPr id="17" name="TextBox 16"/>
            <p:cNvSpPr txBox="1"/>
            <p:nvPr/>
          </p:nvSpPr>
          <p:spPr>
            <a:xfrm>
              <a:off x="3692663" y="3244495"/>
              <a:ext cx="17156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cs typeface="Arial" panose="020B0604020202020204" pitchFamily="34" charset="0"/>
                </a:rPr>
                <a:t>Ограниченная интегрируемость</a:t>
              </a:r>
            </a:p>
          </p:txBody>
        </p:sp>
        <p:sp>
          <p:nvSpPr>
            <p:cNvPr id="27" name="Шестиугольник 26"/>
            <p:cNvSpPr/>
            <p:nvPr/>
          </p:nvSpPr>
          <p:spPr>
            <a:xfrm rot="16200000">
              <a:off x="3602781" y="1996774"/>
              <a:ext cx="1303282" cy="1123519"/>
            </a:xfrm>
            <a:prstGeom prst="hexagon">
              <a:avLst/>
            </a:prstGeom>
            <a:solidFill>
              <a:srgbClr val="C000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ru-RU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118" y="2184474"/>
              <a:ext cx="572150" cy="75548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5424276" y="2466402"/>
            <a:ext cx="1715675" cy="1882231"/>
            <a:chOff x="5424276" y="2466402"/>
            <a:chExt cx="1715675" cy="1882231"/>
          </a:xfrm>
        </p:grpSpPr>
        <p:sp>
          <p:nvSpPr>
            <p:cNvPr id="18" name="TextBox 17"/>
            <p:cNvSpPr txBox="1"/>
            <p:nvPr/>
          </p:nvSpPr>
          <p:spPr>
            <a:xfrm>
              <a:off x="5424276" y="3840802"/>
              <a:ext cx="171567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cs typeface="Arial" panose="020B0604020202020204" pitchFamily="34" charset="0"/>
                </a:rPr>
                <a:t>Нехватка кадров и квалификации</a:t>
              </a:r>
            </a:p>
          </p:txBody>
        </p:sp>
        <p:sp>
          <p:nvSpPr>
            <p:cNvPr id="28" name="Шестиугольник 27"/>
            <p:cNvSpPr/>
            <p:nvPr/>
          </p:nvSpPr>
          <p:spPr>
            <a:xfrm rot="16200000">
              <a:off x="5340816" y="2556283"/>
              <a:ext cx="1303282" cy="1123519"/>
            </a:xfrm>
            <a:prstGeom prst="hexagon">
              <a:avLst/>
            </a:prstGeom>
            <a:solidFill>
              <a:srgbClr val="C000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ru-RU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8913" y="2748834"/>
              <a:ext cx="572150" cy="75548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7156009" y="1906893"/>
            <a:ext cx="1716860" cy="2059601"/>
            <a:chOff x="7156009" y="1906893"/>
            <a:chExt cx="1716860" cy="2059601"/>
          </a:xfrm>
        </p:grpSpPr>
        <p:sp>
          <p:nvSpPr>
            <p:cNvPr id="19" name="TextBox 18"/>
            <p:cNvSpPr txBox="1"/>
            <p:nvPr/>
          </p:nvSpPr>
          <p:spPr>
            <a:xfrm>
              <a:off x="7157194" y="3250913"/>
              <a:ext cx="1715675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cs typeface="Arial" panose="020B0604020202020204" pitchFamily="34" charset="0"/>
                </a:rPr>
                <a:t>Сложность внедрения и масштабирования</a:t>
              </a:r>
            </a:p>
          </p:txBody>
        </p:sp>
        <p:sp>
          <p:nvSpPr>
            <p:cNvPr id="29" name="Шестиугольник 28"/>
            <p:cNvSpPr/>
            <p:nvPr/>
          </p:nvSpPr>
          <p:spPr>
            <a:xfrm rot="16200000">
              <a:off x="7066128" y="1996774"/>
              <a:ext cx="1303282" cy="1123519"/>
            </a:xfrm>
            <a:prstGeom prst="hexagon">
              <a:avLst/>
            </a:prstGeom>
            <a:solidFill>
              <a:srgbClr val="C00000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r>
                <a:rPr lang="ru-RU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0561" y="2188048"/>
              <a:ext cx="572150" cy="755480"/>
            </a:xfrm>
            <a:prstGeom prst="rect">
              <a:avLst/>
            </a:prstGeom>
          </p:spPr>
        </p:pic>
      </p:grpSp>
      <p:sp>
        <p:nvSpPr>
          <p:cNvPr id="37" name="Прямоугольник 8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56300" y="1474451"/>
            <a:ext cx="8685900" cy="80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56300" y="5484125"/>
            <a:ext cx="86859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8669" y="5470313"/>
            <a:ext cx="43934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99658" y="111711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4769" y="1856279"/>
            <a:ext cx="1562186" cy="839885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4059438" y="2988155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214" tIns="269573" rIns="241215" bIns="269572" numCol="1" spcCol="1270" anchor="ctr" anchorCtr="0">
            <a:noAutofit/>
          </a:bodyPr>
          <a:lstStyle/>
          <a:p>
            <a:pPr algn="ctr" defTabSz="6000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5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7646" y="3215885"/>
            <a:ext cx="1511792" cy="839885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6024769" y="4404042"/>
            <a:ext cx="1562186" cy="839885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92" y="3263501"/>
            <a:ext cx="966458" cy="514155"/>
          </a:xfrm>
          <a:prstGeom prst="rect">
            <a:avLst/>
          </a:prstGeom>
        </p:spPr>
      </p:pic>
      <p:pic>
        <p:nvPicPr>
          <p:cNvPr id="25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00" y="5557950"/>
            <a:ext cx="2398978" cy="103350"/>
          </a:xfrm>
          <a:prstGeom prst="rect">
            <a:avLst/>
          </a:prstGeom>
        </p:spPr>
      </p:pic>
      <p:sp>
        <p:nvSpPr>
          <p:cNvPr id="37" name="Freeform 13"/>
          <p:cNvSpPr/>
          <p:nvPr/>
        </p:nvSpPr>
        <p:spPr>
          <a:xfrm>
            <a:off x="4567948" y="3924419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39" name="Freeform 13"/>
          <p:cNvSpPr/>
          <p:nvPr/>
        </p:nvSpPr>
        <p:spPr>
          <a:xfrm>
            <a:off x="5102618" y="3002719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41" name="Freeform 13"/>
          <p:cNvSpPr/>
          <p:nvPr/>
        </p:nvSpPr>
        <p:spPr>
          <a:xfrm>
            <a:off x="4594108" y="2081018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43" name="Freeform 13"/>
          <p:cNvSpPr/>
          <p:nvPr/>
        </p:nvSpPr>
        <p:spPr>
          <a:xfrm>
            <a:off x="3525346" y="3916594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45" name="Freeform 13"/>
          <p:cNvSpPr/>
          <p:nvPr/>
        </p:nvSpPr>
        <p:spPr>
          <a:xfrm>
            <a:off x="3014604" y="2995577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/>
          </a:p>
        </p:txBody>
      </p:sp>
      <p:sp>
        <p:nvSpPr>
          <p:cNvPr id="50" name="Freeform 13"/>
          <p:cNvSpPr/>
          <p:nvPr/>
        </p:nvSpPr>
        <p:spPr>
          <a:xfrm>
            <a:off x="3542817" y="2065859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52" name="Freeform 13"/>
          <p:cNvSpPr/>
          <p:nvPr/>
        </p:nvSpPr>
        <p:spPr>
          <a:xfrm>
            <a:off x="5637401" y="2087396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361" y="2338469"/>
            <a:ext cx="675304" cy="615425"/>
          </a:xfrm>
          <a:prstGeom prst="rect">
            <a:avLst/>
          </a:prstGeom>
        </p:spPr>
      </p:pic>
      <p:sp>
        <p:nvSpPr>
          <p:cNvPr id="54" name="Freeform 13"/>
          <p:cNvSpPr/>
          <p:nvPr/>
        </p:nvSpPr>
        <p:spPr>
          <a:xfrm>
            <a:off x="6143566" y="3010705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527" y="3261778"/>
            <a:ext cx="675304" cy="615425"/>
          </a:xfrm>
          <a:prstGeom prst="rect">
            <a:avLst/>
          </a:prstGeom>
        </p:spPr>
      </p:pic>
      <p:sp>
        <p:nvSpPr>
          <p:cNvPr id="60" name="Freeform 13"/>
          <p:cNvSpPr/>
          <p:nvPr/>
        </p:nvSpPr>
        <p:spPr>
          <a:xfrm>
            <a:off x="5624140" y="3931156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01" y="4182229"/>
            <a:ext cx="675304" cy="615425"/>
          </a:xfrm>
          <a:prstGeom prst="rect">
            <a:avLst/>
          </a:prstGeom>
        </p:spPr>
      </p:pic>
      <p:sp>
        <p:nvSpPr>
          <p:cNvPr id="62" name="Freeform 13"/>
          <p:cNvSpPr/>
          <p:nvPr/>
        </p:nvSpPr>
        <p:spPr>
          <a:xfrm>
            <a:off x="1980600" y="3002719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561" y="3253792"/>
            <a:ext cx="675304" cy="615425"/>
          </a:xfrm>
          <a:prstGeom prst="rect">
            <a:avLst/>
          </a:prstGeom>
        </p:spPr>
      </p:pic>
      <p:sp>
        <p:nvSpPr>
          <p:cNvPr id="64" name="Freeform 13"/>
          <p:cNvSpPr/>
          <p:nvPr/>
        </p:nvSpPr>
        <p:spPr>
          <a:xfrm>
            <a:off x="2488575" y="3916594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536" y="4167667"/>
            <a:ext cx="675304" cy="615425"/>
          </a:xfrm>
          <a:prstGeom prst="rect">
            <a:avLst/>
          </a:prstGeom>
        </p:spPr>
      </p:pic>
      <p:sp>
        <p:nvSpPr>
          <p:cNvPr id="66" name="Freeform 13"/>
          <p:cNvSpPr/>
          <p:nvPr/>
        </p:nvSpPr>
        <p:spPr>
          <a:xfrm>
            <a:off x="2502971" y="2059700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931" y="2310774"/>
            <a:ext cx="675304" cy="615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2703" y="2257765"/>
            <a:ext cx="1108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Vulnerability Management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12868" y="2277383"/>
            <a:ext cx="11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Threat Management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83167" y="3210278"/>
            <a:ext cx="117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Attack Evaluation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4323" y="3200408"/>
            <a:ext cx="1136139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b="1" dirty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sz="1275" b="1" dirty="0">
                <a:solidFill>
                  <a:schemeClr val="bg1"/>
                </a:solidFill>
              </a:rPr>
              <a:t>Benchmark 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4713" y="4251838"/>
            <a:ext cx="147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AntiAPT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4967" y="4051030"/>
            <a:ext cx="117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Network Anomaly Detection</a:t>
            </a:r>
          </a:p>
        </p:txBody>
      </p:sp>
      <p:sp>
        <p:nvSpPr>
          <p:cNvPr id="70" name="Freeform 13"/>
          <p:cNvSpPr/>
          <p:nvPr/>
        </p:nvSpPr>
        <p:spPr>
          <a:xfrm>
            <a:off x="6678719" y="2082259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72" name="Freeform 13"/>
          <p:cNvSpPr/>
          <p:nvPr/>
        </p:nvSpPr>
        <p:spPr>
          <a:xfrm>
            <a:off x="1462915" y="3916594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74" name="Freeform 13"/>
          <p:cNvSpPr/>
          <p:nvPr/>
        </p:nvSpPr>
        <p:spPr>
          <a:xfrm>
            <a:off x="6663330" y="3931156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76" name="Freeform 13"/>
          <p:cNvSpPr/>
          <p:nvPr/>
        </p:nvSpPr>
        <p:spPr>
          <a:xfrm>
            <a:off x="1462915" y="2068060"/>
            <a:ext cx="977123" cy="1114713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784" tIns="258143" rIns="229785" bIns="258142" numCol="1" spcCol="1270" anchor="ctr" anchorCtr="0">
            <a:noAutofit/>
          </a:bodyPr>
          <a:lstStyle/>
          <a:p>
            <a:pPr algn="ctr" defTabSz="4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758309" y="2926198"/>
            <a:ext cx="117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…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37894" y="2926198"/>
            <a:ext cx="117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…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8615" y="2205553"/>
            <a:ext cx="45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87904" y="2177362"/>
            <a:ext cx="45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01413" y="4031651"/>
            <a:ext cx="45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24676" y="3998485"/>
            <a:ext cx="454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6300" y="1070552"/>
            <a:ext cx="6651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MaxPatrol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014802" y="3908289"/>
            <a:ext cx="1057635" cy="15214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49" name="Шестиугольник 48"/>
          <p:cNvSpPr/>
          <p:nvPr/>
        </p:nvSpPr>
        <p:spPr>
          <a:xfrm rot="16200000">
            <a:off x="3956272" y="3303018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8457" y="3489097"/>
            <a:ext cx="1057635" cy="19406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43" name="Шестиугольник 42"/>
          <p:cNvSpPr/>
          <p:nvPr/>
        </p:nvSpPr>
        <p:spPr>
          <a:xfrm rot="16200000">
            <a:off x="504699" y="3303018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6259" y="2340000"/>
            <a:ext cx="18020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Обнаружение источников и сбор событий</a:t>
            </a:r>
            <a:endParaRPr lang="ru-RU" sz="135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08796" y="3489097"/>
            <a:ext cx="1057635" cy="19406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33" name="Шестиугольник 32"/>
          <p:cNvSpPr/>
          <p:nvPr/>
        </p:nvSpPr>
        <p:spPr>
          <a:xfrm rot="16200000">
            <a:off x="2225772" y="3303018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8670" y="5470313"/>
            <a:ext cx="4465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rgbClr val="C00000"/>
                </a:solidFill>
                <a:cs typeface="Arial" panose="020B0604020202020204" pitchFamily="34" charset="0"/>
              </a:rPr>
              <a:t>ptsecurity.com</a:t>
            </a:r>
            <a:endParaRPr lang="ru-RU" sz="135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57139"/>
            <a:ext cx="2398978" cy="103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300" y="1069562"/>
            <a:ext cx="6672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Реальная автоматизация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457200" y="153640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52880" y="3489097"/>
            <a:ext cx="1057635" cy="19406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5669857" y="3303018"/>
            <a:ext cx="1225153" cy="1056166"/>
          </a:xfrm>
          <a:prstGeom prst="hexagon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78258" y="2340000"/>
            <a:ext cx="151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Агрегация и </a:t>
            </a:r>
            <a:r>
              <a:rPr lang="ru-RU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приоритизация</a:t>
            </a:r>
            <a:endParaRPr lang="ru-RU" sz="135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26353" y="2340000"/>
            <a:ext cx="21396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Формирование инцидентов на основе базовых цепочек атак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57200" y="5429697"/>
            <a:ext cx="86868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7" y="3386645"/>
            <a:ext cx="836522" cy="8828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42" y="3497612"/>
            <a:ext cx="654205" cy="619512"/>
          </a:xfrm>
          <a:prstGeom prst="rect">
            <a:avLst/>
          </a:prstGeom>
        </p:spPr>
      </p:pic>
      <p:pic>
        <p:nvPicPr>
          <p:cNvPr id="46" name="Picture 2" descr="Image result for &amp;vcy;&amp;ocy;&amp;rcy;&amp;ocy;&amp;ncy;&amp;kcy;&amp;a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56" y="3441116"/>
            <a:ext cx="779969" cy="7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27338" y="2340000"/>
            <a:ext cx="187700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Формирование правил корреляции на основе модели активов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0087" y="3457609"/>
            <a:ext cx="572150" cy="75548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2" name="Прямоугольник 51"/>
          <p:cNvSpPr/>
          <p:nvPr/>
        </p:nvSpPr>
        <p:spPr>
          <a:xfrm>
            <a:off x="7490960" y="3882351"/>
            <a:ext cx="1057635" cy="15214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53" name="Шестиугольник 52"/>
          <p:cNvSpPr/>
          <p:nvPr/>
        </p:nvSpPr>
        <p:spPr>
          <a:xfrm rot="16200000">
            <a:off x="7407937" y="3282033"/>
            <a:ext cx="1225153" cy="1056166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3248" y="2340000"/>
            <a:ext cx="15730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Мониторинг доступности ресурсов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7459" y="3442617"/>
            <a:ext cx="626104" cy="724592"/>
          </a:xfrm>
          <a:prstGeom prst="rect">
            <a:avLst/>
          </a:prstGeom>
        </p:spPr>
      </p:pic>
      <p:sp>
        <p:nvSpPr>
          <p:cNvPr id="27" name="Прямоугольник 8"/>
          <p:cNvSpPr/>
          <p:nvPr/>
        </p:nvSpPr>
        <p:spPr>
          <a:xfrm>
            <a:off x="8099658" y="1165923"/>
            <a:ext cx="714676" cy="71467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5XQ8HZCIIAVWNVP7QDECURD1YGCAHB" val="True"/>
  <p:tag name="5XQ8HZCIIAVWNVP7QDECURD1YGCAHB_5XQ8HZCIIAVWNVP7QDECURD1YGCAHB" val="{&#10;  &quot;$type&quot;: &quot;ProgressBar.Tag.TagContainer, Progress Bar for Microsoft PowerPoint&quot;,&#10;  &quot;ActiveColor&quot;: &quot;166, 6, 4&quot;,&#10;  &quot;DisableFirstSlideChecked&quot;: false,&#10;  &quot;Bar&quot;: {&#10;    &quot;$type&quot;: &quot;ProgressBar.BuiltInPresentation.DottedBar, Progress Bar for Microsoft PowerPoint&quot;&#10;  },&#10;  &quot;InactiveColor&quot;: &quot;235, 235, 235&quot;,&#10;  &quot;PositionOptions&quot;: {&#10;    &quot;$type&quot;: &quot;ProgressBar.Bar.PositionOptions, Progress Bar for Microsoft PowerPoint&quot;,&#10;    &quot;Bottom&quot;: {&#10;      &quot;$type&quot;: &quot;ProgressBar.Bar.Location, Progress Bar for Microsoft PowerPoint&quot;,&#10;      &quot;Available&quot;: true,&#10;      &quot;Selected&quot;: true&#10;    },&#10;    &quot;Left&quot;: {&#10;      &quot;$type&quot;: &quot;ProgressBar.Bar.Location, Progress Bar for Microsoft PowerPoint&quot;,&#10;      &quot;Available&quot;: true,&#10;      &quot;Selected&quot;: false&#10;    },&#10;    &quot;Right&quot;: {&#10;      &quot;$type&quot;: &quot;ProgressBar.Bar.Location, Progress Bar for Microsoft PowerPoint&quot;,&#10;      &quot;Available&quot;: true,&#10;      &quot;Selected&quot;: true&#10;    },&#10;    &quot;Top&quot;: {&#10;      &quot;$type&quot;: &quot;ProgressBar.Bar.Location, Progress Bar for Microsoft PowerPoint&quot;,&#10;      &quot;Available&quot;: true,&#10;      &quot;Selected&quot;: false&#10;    }&#10;  },&#10;  &quot;SizeSelectedItemIndex&quot;: 11,&#10;  &quot;ThemeSelectedItemIndex&quot;: 0&#10;}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B7D1ACBF7C3624F8D01CF61A2555B93" ma:contentTypeVersion="0" ma:contentTypeDescription="Создание документа." ma:contentTypeScope="" ma:versionID="a0314f834ec4cff16115e8771d42a3a4">
  <xsd:schema xmlns:xsd="http://www.w3.org/2001/XMLSchema" xmlns:xs="http://www.w3.org/2001/XMLSchema" xmlns:p="http://schemas.microsoft.com/office/2006/metadata/properties" xmlns:ns2="de0236fc-4b15-42bf-83b2-2759dc3ae03e" targetNamespace="http://schemas.microsoft.com/office/2006/metadata/properties" ma:root="true" ma:fieldsID="f7191d4257487914f9de49223d7bedbb" ns2:_="">
    <xsd:import namespace="de0236fc-4b15-42bf-83b2-2759dc3ae0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236fc-4b15-42bf-83b2-2759dc3ae0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e0236fc-4b15-42bf-83b2-2759dc3ae03e">EMS2RPSSA33P-100-1058</_dlc_DocId>
    <_dlc_DocIdUrl xmlns="de0236fc-4b15-42bf-83b2-2759dc3ae03e">
      <Url>https://sp.ptsecurity.com/dpic/_layouts/15/DocIdRedir.aspx?ID=EMS2RPSSA33P-100-1058</Url>
      <Description>EMS2RPSSA33P-100-1058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775A33-4B79-4FFA-A7DC-B98503EE6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0236fc-4b15-42bf-83b2-2759dc3ae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D40520-5237-4A7F-96F9-1984EA39886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52196DF-BDF3-41C8-BB51-86BF9BA4976D}">
  <ds:schemaRefs>
    <ds:schemaRef ds:uri="http://schemas.microsoft.com/office/2006/metadata/properties"/>
    <ds:schemaRef ds:uri="http://schemas.microsoft.com/office/infopath/2007/PartnerControls"/>
    <ds:schemaRef ds:uri="de0236fc-4b15-42bf-83b2-2759dc3ae03e"/>
  </ds:schemaRefs>
</ds:datastoreItem>
</file>

<file path=customXml/itemProps4.xml><?xml version="1.0" encoding="utf-8"?>
<ds:datastoreItem xmlns:ds="http://schemas.openxmlformats.org/officeDocument/2006/customXml" ds:itemID="{1466AC59-0948-4824-A855-EC5FE0CBF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20466</TotalTime>
  <Words>1731</Words>
  <Application>Microsoft Office PowerPoint</Application>
  <PresentationFormat>Экран (4:3)</PresentationFormat>
  <Paragraphs>219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PT Sans</vt:lpstr>
      <vt:lpstr>Тема Office</vt:lpstr>
      <vt:lpstr>Новый подход к выявлению инцидентов ИБ  Как утолить жажду из пожарного гидранта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MaxPatrol SIEM 3.9.1</dc:title>
  <dc:creator>Roman Polushin</dc:creator>
  <cp:lastModifiedBy>Aleksei Goldbergs</cp:lastModifiedBy>
  <cp:revision>410</cp:revision>
  <cp:lastPrinted>2015-05-18T13:38:13Z</cp:lastPrinted>
  <dcterms:created xsi:type="dcterms:W3CDTF">2015-04-15T07:28:01Z</dcterms:created>
  <dcterms:modified xsi:type="dcterms:W3CDTF">2016-02-01T11:36:56Z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0x0101004B7D1ACBF7C3624F8D01CF61A2555B93</vt:lpwstr>
  </property>
  <property fmtid="{D5CDD505-2E9C-101B-9397-08002B2CF9AE}" pid="3" name="_dlc_DocIdItemGuid">
    <vt:lpwstr>b9aa49a3-5f89-4331-a63f-82fedd662adb</vt:lpwstr>
  </property>
</Properties>
</file>